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6"/>
  </p:notesMasterIdLst>
  <p:handoutMasterIdLst>
    <p:handoutMasterId r:id="rId27"/>
  </p:handoutMasterIdLst>
  <p:sldIdLst>
    <p:sldId id="257" r:id="rId5"/>
    <p:sldId id="1755" r:id="rId6"/>
    <p:sldId id="1836" r:id="rId7"/>
    <p:sldId id="1851" r:id="rId8"/>
    <p:sldId id="1840" r:id="rId9"/>
    <p:sldId id="1841" r:id="rId10"/>
    <p:sldId id="1853" r:id="rId11"/>
    <p:sldId id="1855" r:id="rId12"/>
    <p:sldId id="1842" r:id="rId13"/>
    <p:sldId id="1838" r:id="rId14"/>
    <p:sldId id="1716" r:id="rId15"/>
    <p:sldId id="1849" r:id="rId16"/>
    <p:sldId id="1848" r:id="rId17"/>
    <p:sldId id="1847" r:id="rId18"/>
    <p:sldId id="1839" r:id="rId19"/>
    <p:sldId id="1837" r:id="rId20"/>
    <p:sldId id="1726" r:id="rId21"/>
    <p:sldId id="1846" r:id="rId22"/>
    <p:sldId id="1850" r:id="rId23"/>
    <p:sldId id="1789" r:id="rId24"/>
    <p:sldId id="1845" r:id="rId2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</p14:sldIdLst>
        </p14:section>
        <p14:section name=".NET" id="{3C72A597-38AE-40A6-B238-92D739BCADE3}">
          <p14:sldIdLst>
            <p14:sldId id="1836"/>
            <p14:sldId id="1851"/>
            <p14:sldId id="1840"/>
            <p14:sldId id="1841"/>
            <p14:sldId id="1853"/>
            <p14:sldId id="1855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49"/>
            <p14:sldId id="1848"/>
            <p14:sldId id="1847"/>
            <p14:sldId id="1839"/>
          </p14:sldIdLst>
        </p14:section>
        <p14:section name="Web" id="{ECF2404C-5413-4661-A8D1-5CA72C41BCB8}">
          <p14:sldIdLst>
            <p14:sldId id="1837"/>
            <p14:sldId id="1726"/>
            <p14:sldId id="1846"/>
            <p14:sldId id="1850"/>
          </p14:sldIdLst>
        </p14:section>
        <p14:section name="Annexe" id="{CF3F04AB-7D1E-4581-9149-F795ADC87016}">
          <p14:sldIdLst>
            <p14:sldId id="1789"/>
            <p14:sldId id="184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4660"/>
  </p:normalViewPr>
  <p:slideViewPr>
    <p:cSldViewPr snapToGrid="0">
      <p:cViewPr>
        <p:scale>
          <a:sx n="66" d="100"/>
          <a:sy n="66" d="100"/>
        </p:scale>
        <p:origin x="182" y="-4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5D11B-0242-421F-A54B-8A2F6741ECD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9473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mmon/NgIf" TargetMode="External"/><Relationship Id="rId2" Type="http://schemas.openxmlformats.org/officeDocument/2006/relationships/hyperlink" Target="https://angular.io/api/common/NgForOf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angular-versions-and-releases/" TargetMode="External"/><Relationship Id="rId2" Type="http://schemas.openxmlformats.org/officeDocument/2006/relationships/hyperlink" Target="https://angular.dev/essentials/signals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www.learnrxjs.io/learn-rxjs/operators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Reference" TargetMode="External"/><Relationship Id="rId2" Type="http://schemas.openxmlformats.org/officeDocument/2006/relationships/hyperlink" Target="https://validator.w3.org/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ass-lang.com/" TargetMode="External"/><Relationship Id="rId2" Type="http://schemas.openxmlformats.org/officeDocument/2006/relationships/hyperlink" Target="https://www.w3schools.com/css/css3_variables.asp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igsaw.w3.org/css-validator/" TargetMode="External"/><Relationship Id="rId5" Type="http://schemas.openxmlformats.org/officeDocument/2006/relationships/hyperlink" Target="https://stylus-lang.com/" TargetMode="External"/><Relationship Id="rId4" Type="http://schemas.openxmlformats.org/officeDocument/2006/relationships/hyperlink" Target="https://lesscss.org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getbootstrap.com/docs/3.4/getting-started/" TargetMode="External"/><Relationship Id="rId3" Type="http://schemas.openxmlformats.org/officeDocument/2006/relationships/hyperlink" Target="https://sass-lang.com/guide" TargetMode="External"/><Relationship Id="rId7" Type="http://schemas.openxmlformats.org/officeDocument/2006/relationships/hyperlink" Target="https://valor-software.com/ngx-bootstrap/#/components" TargetMode="External"/><Relationship Id="rId2" Type="http://schemas.openxmlformats.org/officeDocument/2006/relationships/hyperlink" Target="https://lesscss.org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js.devexpress.com/Documentation/Guide/Angular_Components/Getting_Started/Add_DevExtreme_to_an_Angular_CLI_Application/" TargetMode="External"/><Relationship Id="rId11" Type="http://schemas.openxmlformats.org/officeDocument/2006/relationships/hyperlink" Target="https://ionicframework.com/docs/components" TargetMode="External"/><Relationship Id="rId5" Type="http://schemas.openxmlformats.org/officeDocument/2006/relationships/hyperlink" Target="https://postcss.org/" TargetMode="External"/><Relationship Id="rId10" Type="http://schemas.openxmlformats.org/officeDocument/2006/relationships/hyperlink" Target="https://www.syncfusion.com/" TargetMode="External"/><Relationship Id="rId4" Type="http://schemas.openxmlformats.org/officeDocument/2006/relationships/hyperlink" Target="https://stylus-lang.com/" TargetMode="External"/><Relationship Id="rId9" Type="http://schemas.openxmlformats.org/officeDocument/2006/relationships/hyperlink" Target="https://bulma.io/documentation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o-project.com/doc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en-US" noProof="0" dirty="0"/>
              <a:t>Technology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3551149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en-US" sz="2400" noProof="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5E96E94-918F-B3D4-D69F-015740082C8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 dirty="0"/>
              <a:t>Features</a:t>
            </a:r>
            <a:endParaRPr lang="fr-FR" dirty="0"/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 (Pour PWA !)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SSR (Angular Universal Old.)</a:t>
            </a:r>
          </a:p>
          <a:p>
            <a:pPr>
              <a:spcBef>
                <a:spcPts val="0"/>
              </a:spcBef>
            </a:pPr>
            <a:r>
              <a:rPr lang="fr-FR" sz="1800" dirty="0" err="1">
                <a:solidFill>
                  <a:schemeClr val="tx2"/>
                </a:solidFill>
              </a:rPr>
              <a:t>Resolvers</a:t>
            </a:r>
            <a:r>
              <a:rPr lang="fr-FR" sz="1800" dirty="0">
                <a:solidFill>
                  <a:schemeClr val="tx2"/>
                </a:solidFill>
              </a:rPr>
              <a:t>.</a:t>
            </a:r>
          </a:p>
          <a:p>
            <a:pPr>
              <a:spcBef>
                <a:spcPts val="0"/>
              </a:spcBef>
            </a:pPr>
            <a:r>
              <a:rPr lang="fr-FR" sz="1800" dirty="0" err="1">
                <a:solidFill>
                  <a:schemeClr val="tx2"/>
                </a:solidFill>
                <a:highlight>
                  <a:srgbClr val="FFFF00"/>
                </a:highlight>
              </a:rPr>
              <a:t>Signals</a:t>
            </a:r>
            <a:r>
              <a:rPr lang="fr-FR" sz="1800" dirty="0">
                <a:solidFill>
                  <a:schemeClr val="tx2"/>
                </a:solidFill>
                <a:highlight>
                  <a:srgbClr val="FFFF00"/>
                </a:highlight>
              </a:rPr>
              <a:t> (State </a:t>
            </a:r>
            <a:r>
              <a:rPr lang="fr-FR" sz="1800" dirty="0" err="1">
                <a:solidFill>
                  <a:schemeClr val="tx2"/>
                </a:solidFill>
                <a:highlight>
                  <a:srgbClr val="FFFF00"/>
                </a:highlight>
              </a:rPr>
              <a:t>Mngt</a:t>
            </a:r>
            <a:r>
              <a:rPr lang="fr-FR" sz="1800" dirty="0">
                <a:solidFill>
                  <a:schemeClr val="tx2"/>
                </a:solidFill>
                <a:highlight>
                  <a:srgbClr val="FFFF00"/>
                </a:highlight>
              </a:rPr>
              <a:t>)</a:t>
            </a:r>
          </a:p>
          <a:p>
            <a:pPr>
              <a:spcBef>
                <a:spcPts val="0"/>
              </a:spcBef>
            </a:pPr>
            <a:r>
              <a:rPr lang="fr-FR" sz="1800" b="0" dirty="0" err="1">
                <a:solidFill>
                  <a:schemeClr val="tx2"/>
                </a:solidFill>
                <a:highlight>
                  <a:srgbClr val="FFFF00"/>
                </a:highlight>
              </a:rPr>
              <a:t>Internationalization</a:t>
            </a:r>
            <a:r>
              <a:rPr lang="fr-FR" sz="1800" b="0" dirty="0">
                <a:solidFill>
                  <a:schemeClr val="tx2"/>
                </a:solidFill>
                <a:highlight>
                  <a:srgbClr val="FFFF00"/>
                </a:highlight>
              </a:rPr>
              <a:t> (i18n)</a:t>
            </a:r>
          </a:p>
          <a:p>
            <a:pPr marL="360000" lvl="1">
              <a:spcBef>
                <a:spcPts val="0"/>
              </a:spcBef>
            </a:pPr>
            <a:r>
              <a:rPr lang="en-US" dirty="0"/>
              <a:t>Router</a:t>
            </a:r>
            <a:endParaRPr lang="fr-FR" dirty="0"/>
          </a:p>
          <a:p>
            <a:pPr marL="360000" lvl="1">
              <a:spcBef>
                <a:spcPts val="0"/>
              </a:spcBef>
            </a:pPr>
            <a:r>
              <a:rPr lang="en-US" dirty="0"/>
              <a:t>Directive</a:t>
            </a:r>
            <a:endParaRPr lang="fr-FR" dirty="0"/>
          </a:p>
          <a:p>
            <a:pPr marL="360000" lvl="1">
              <a:spcBef>
                <a:spcPts val="0"/>
              </a:spcBef>
            </a:pPr>
            <a:r>
              <a:rPr lang="fr-FR" dirty="0"/>
              <a:t>Guard</a:t>
            </a:r>
          </a:p>
          <a:p>
            <a:pPr marL="360000" lvl="1">
              <a:spcBef>
                <a:spcPts val="0"/>
              </a:spcBef>
            </a:pPr>
            <a:r>
              <a:rPr lang="fr-FR" dirty="0"/>
              <a:t>Pipe</a:t>
            </a:r>
          </a:p>
          <a:p>
            <a:pPr marL="360000" lvl="1">
              <a:spcBef>
                <a:spcPts val="0"/>
              </a:spcBef>
            </a:pPr>
            <a:r>
              <a:rPr lang="en-US" dirty="0"/>
              <a:t>Http Client / Interceptor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3724312"/>
            <a:ext cx="5144311" cy="2359454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Modularity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Component (.html, .css, .ts)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Service.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Overview</a:t>
            </a:r>
            <a:endParaRPr lang="fr-FR" dirty="0"/>
          </a:p>
        </p:txBody>
      </p:sp>
      <p:sp>
        <p:nvSpPr>
          <p:cNvPr id="2" name="Espace réservé du texte 8">
            <a:extLst>
              <a:ext uri="{FF2B5EF4-FFF2-40B4-BE49-F238E27FC236}">
                <a16:creationId xmlns:a16="http://schemas.microsoft.com/office/drawing/2014/main" id="{81D3F34D-9ED1-DC63-13B9-78FF79E224BE}"/>
              </a:ext>
            </a:extLst>
          </p:cNvPr>
          <p:cNvSpPr txBox="1">
            <a:spLocks/>
          </p:cNvSpPr>
          <p:nvPr/>
        </p:nvSpPr>
        <p:spPr>
          <a:xfrm>
            <a:off x="837426" y="1084414"/>
            <a:ext cx="5145086" cy="2491906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noProof="0" dirty="0"/>
              <a:t>Presentation</a:t>
            </a:r>
            <a:endParaRPr lang="fr-FR" dirty="0"/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Based on ‘HTML, CSS &amp; TS’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Single Page Application (SPA) Framework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A collection of JS modules (So use : node, </a:t>
            </a:r>
            <a:r>
              <a:rPr lang="en-GB" sz="1600" b="0" dirty="0" err="1"/>
              <a:t>npm</a:t>
            </a:r>
            <a:r>
              <a:rPr lang="en-GB" sz="1600" b="0" dirty="0"/>
              <a:t>)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Adapted for “Web mobile &amp; desktop, native mobile &amp; desktop”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/>
              <a:t>Implement “Inversion of Control” via “DI”</a:t>
            </a:r>
          </a:p>
          <a:p>
            <a:pPr marL="365760" lvl="1" indent="-274320" fontAlgn="base">
              <a:spcBef>
                <a:spcPts val="600"/>
              </a:spcBef>
            </a:pPr>
            <a:r>
              <a:rPr lang="en-GB" sz="1600" b="0" dirty="0" err="1"/>
              <a:t>Versionné</a:t>
            </a:r>
            <a:r>
              <a:rPr lang="en-GB" sz="1600" b="0" dirty="0"/>
              <a:t> ! (Last. 19)</a:t>
            </a: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11FB7-00E3-49E5-1EDD-D96B19C6B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BA2B3C4-A475-1ADE-344E-044B9616C6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6FF39F4-1FE1-886F-95EE-ADC9F9A81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42F43AA-0546-2240-BBA5-682E4967292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1585383"/>
          </a:xfrm>
          <a:prstGeom prst="roundRect">
            <a:avLst>
              <a:gd name="adj" fmla="val 13062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Module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Lazy loading (Warn : != JS module = every </a:t>
            </a:r>
            <a:r>
              <a:rPr lang="en-GB" sz="1600" b="0" dirty="0" err="1"/>
              <a:t>js</a:t>
            </a:r>
            <a:r>
              <a:rPr lang="en-GB" sz="1600" b="0" dirty="0"/>
              <a:t> file)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dirty="0"/>
              <a:t>Ex.</a:t>
            </a:r>
            <a:r>
              <a:rPr lang="en-GB" sz="1600" b="0" dirty="0"/>
              <a:t> root module, Router, </a:t>
            </a:r>
            <a:r>
              <a:rPr lang="en-GB" sz="1600" b="0" dirty="0" err="1"/>
              <a:t>FormsModule</a:t>
            </a:r>
            <a:r>
              <a:rPr lang="en-GB" sz="1600" b="0" dirty="0"/>
              <a:t> 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dirty="0"/>
              <a:t>Metadata.</a:t>
            </a:r>
            <a:r>
              <a:rPr lang="en-GB" sz="1600" b="0" dirty="0"/>
              <a:t> imports (module), providers, declaration, exports, bootstrap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B03B700-4BE7-A4C3-FE8F-A3D969739F7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E62E66CA-F7F9-1BE2-953E-CCA8D8706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BCE4E3-001A-7F71-DA5E-F20D00949E08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207135"/>
          </a:xfrm>
          <a:prstGeom prst="roundRect">
            <a:avLst>
              <a:gd name="adj" fmla="val 171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Directive</a:t>
            </a:r>
            <a:endParaRPr lang="en-US" sz="1600" b="0" dirty="0"/>
          </a:p>
          <a:p>
            <a:pPr marL="365760" lvl="1" indent="-274320">
              <a:spcBef>
                <a:spcPts val="0"/>
              </a:spcBef>
            </a:pPr>
            <a:r>
              <a:rPr lang="en-GB" sz="1600" dirty="0"/>
              <a:t>Type.</a:t>
            </a:r>
            <a:r>
              <a:rPr lang="en-GB" sz="1600" b="0" dirty="0"/>
              <a:t> Component, Attribute, Structural</a:t>
            </a:r>
          </a:p>
          <a:p>
            <a:pPr marL="365760" lvl="1" indent="-274320">
              <a:spcBef>
                <a:spcPts val="0"/>
              </a:spcBef>
            </a:pPr>
            <a:r>
              <a:rPr lang="en-GB" sz="1600" dirty="0"/>
              <a:t>Ex.</a:t>
            </a:r>
            <a:r>
              <a:rPr lang="en-GB" sz="1600" b="0" dirty="0"/>
              <a:t> </a:t>
            </a:r>
            <a:r>
              <a:rPr lang="en-GB" sz="1600" b="0" dirty="0" err="1"/>
              <a:t>ngModel</a:t>
            </a:r>
            <a:r>
              <a:rPr lang="en-GB" sz="1600" b="0" dirty="0"/>
              <a:t>, </a:t>
            </a:r>
            <a:r>
              <a:rPr lang="en-GB" sz="1600" b="0" dirty="0" err="1"/>
              <a:t>ngSwitch</a:t>
            </a:r>
            <a:r>
              <a:rPr lang="en-GB" sz="1600" b="0" dirty="0"/>
              <a:t>, </a:t>
            </a:r>
            <a:r>
              <a:rPr lang="en-GB" sz="1600" b="0" dirty="0" err="1"/>
              <a:t>ngStyle</a:t>
            </a:r>
            <a:r>
              <a:rPr lang="en-GB" sz="1600" b="0" dirty="0"/>
              <a:t>, </a:t>
            </a:r>
            <a:r>
              <a:rPr lang="en-GB" sz="1600" b="0" dirty="0" err="1"/>
              <a:t>ngClass</a:t>
            </a:r>
            <a:endParaRPr lang="en-GB" sz="1600" b="0" dirty="0">
              <a:solidFill>
                <a:schemeClr val="tx1"/>
              </a:solidFill>
            </a:endParaRPr>
          </a:p>
          <a:p>
            <a:pPr marL="365760" lvl="1" indent="-274320">
              <a:spcBef>
                <a:spcPts val="0"/>
              </a:spcBef>
            </a:pPr>
            <a:r>
              <a:rPr lang="en-GB" sz="1800" b="1" i="0" u="sng" strike="noStrike" dirty="0" err="1">
                <a:solidFill>
                  <a:srgbClr val="660066"/>
                </a:solidFill>
                <a:effectLst/>
                <a:latin typeface="Roboto Mono" panose="020F0502020204030204" pitchFamily="49" charset="0"/>
                <a:hlinkClick r:id="rId2"/>
              </a:rPr>
              <a:t>ngFor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1" i="0" u="sng" strike="noStrike" dirty="0" err="1">
                <a:solidFill>
                  <a:srgbClr val="660066"/>
                </a:solidFill>
                <a:effectLst/>
                <a:latin typeface="Roboto Mono" panose="020F0502020204030204" pitchFamily="49" charset="0"/>
                <a:hlinkClick r:id="rId3"/>
              </a:rPr>
              <a:t>ngIf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endParaRPr lang="en-US" sz="1600" b="0" dirty="0"/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BB33D4CA-7C9D-D1BA-B797-945B327B3B77}"/>
              </a:ext>
            </a:extLst>
          </p:cNvPr>
          <p:cNvSpPr txBox="1">
            <a:spLocks/>
          </p:cNvSpPr>
          <p:nvPr/>
        </p:nvSpPr>
        <p:spPr>
          <a:xfrm>
            <a:off x="838200" y="2827957"/>
            <a:ext cx="5144311" cy="3150568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Component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Extend “Directive” :O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Metadata. CSS Selector, HTML </a:t>
            </a:r>
            <a:r>
              <a:rPr lang="en-GB" sz="1600" b="0" dirty="0" err="1"/>
              <a:t>tmplt</a:t>
            </a:r>
            <a:r>
              <a:rPr lang="en-GB" sz="1600" b="0" dirty="0"/>
              <a:t>, Providers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Lifecycle (</a:t>
            </a:r>
            <a:r>
              <a:rPr lang="en-GB" sz="1600" b="0" dirty="0" err="1"/>
              <a:t>init</a:t>
            </a:r>
            <a:r>
              <a:rPr lang="en-GB" sz="1600" b="0" dirty="0"/>
              <a:t>, destroy, changes…)</a:t>
            </a:r>
          </a:p>
          <a:p>
            <a:pPr marL="365760" lvl="1" indent="-274320">
              <a:spcBef>
                <a:spcPts val="600"/>
              </a:spcBef>
            </a:pPr>
            <a:r>
              <a:rPr lang="en-GB" sz="1600" b="0" dirty="0"/>
              <a:t>Pass data btw Component : @input, @output, </a:t>
            </a:r>
            <a:r>
              <a:rPr lang="en-GB" sz="1600" b="0" dirty="0" err="1"/>
              <a:t>EventEmitter</a:t>
            </a:r>
            <a:endParaRPr lang="en-GB" sz="1600" b="0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E6F91D7-B2C7-1C0C-E1E5-0830A52D1986}"/>
              </a:ext>
            </a:extLst>
          </p:cNvPr>
          <p:cNvSpPr txBox="1">
            <a:spLocks/>
          </p:cNvSpPr>
          <p:nvPr/>
        </p:nvSpPr>
        <p:spPr>
          <a:xfrm>
            <a:off x="6135686" y="5309418"/>
            <a:ext cx="5144311" cy="700773"/>
          </a:xfrm>
          <a:prstGeom prst="roundRect">
            <a:avLst>
              <a:gd name="adj" fmla="val 2552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/>
              <a:t>Web Worker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b="0" dirty="0">
                <a:solidFill>
                  <a:schemeClr val="tx2"/>
                </a:solidFill>
              </a:rPr>
              <a:t>Code that allow to run heavy task in background</a:t>
            </a:r>
            <a:endParaRPr lang="en-US" sz="1400" b="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ACC02CD2-819B-4FA4-5975-DB6EE26115BD}"/>
              </a:ext>
            </a:extLst>
          </p:cNvPr>
          <p:cNvSpPr txBox="1">
            <a:spLocks/>
          </p:cNvSpPr>
          <p:nvPr/>
        </p:nvSpPr>
        <p:spPr>
          <a:xfrm>
            <a:off x="6134910" y="2480382"/>
            <a:ext cx="5145087" cy="1360098"/>
          </a:xfrm>
          <a:prstGeom prst="roundRect">
            <a:avLst>
              <a:gd name="adj" fmla="val 171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Service</a:t>
            </a:r>
            <a:endParaRPr lang="en-US" sz="1600" b="0" dirty="0"/>
          </a:p>
          <a:p>
            <a:pPr marL="365760" lvl="1" indent="-274320">
              <a:spcBef>
                <a:spcPts val="0"/>
              </a:spcBef>
            </a:pPr>
            <a:r>
              <a:rPr lang="en-GB" sz="1600" b="0" dirty="0"/>
              <a:t>For data/logic not associated with a specific view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b="0" dirty="0"/>
              <a:t>Make any entity (class, compo…) a  Service : @Injectable()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b="0" dirty="0"/>
              <a:t>Provide the service </a:t>
            </a:r>
          </a:p>
        </p:txBody>
      </p:sp>
    </p:spTree>
    <p:extLst>
      <p:ext uri="{BB962C8B-B14F-4D97-AF65-F5344CB8AC3E}">
        <p14:creationId xmlns:p14="http://schemas.microsoft.com/office/powerpoint/2010/main" val="327658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F48D4E-D09E-C782-3B47-F44BD8A98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5D4DB38-77F2-3ABE-2AE3-92238B21AF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0B0CA8-DB78-BD33-0BF4-4E80C95DC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32D84AE3-A246-191C-F76A-D4300527D5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E43C7477-0ADD-DA13-655E-A29E6822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Versions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BC89BB6-78F7-DF15-B158-C5A3A7D66FB0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5" y="3772715"/>
            <a:ext cx="5145087" cy="1274941"/>
          </a:xfrm>
          <a:prstGeom prst="roundRect">
            <a:avLst>
              <a:gd name="adj" fmla="val 167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14</a:t>
            </a:r>
            <a:endParaRPr lang="en-US" sz="1800" dirty="0">
              <a:solidFill>
                <a:schemeClr val="tx2"/>
              </a:solidFill>
            </a:endParaRP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Stand-alone Component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A3F1D704-0E40-7F43-1C0D-8A7D8D7D1337}"/>
              </a:ext>
            </a:extLst>
          </p:cNvPr>
          <p:cNvSpPr txBox="1">
            <a:spLocks/>
          </p:cNvSpPr>
          <p:nvPr/>
        </p:nvSpPr>
        <p:spPr>
          <a:xfrm>
            <a:off x="6135686" y="5181600"/>
            <a:ext cx="5144311" cy="828592"/>
          </a:xfrm>
          <a:prstGeom prst="roundRect">
            <a:avLst>
              <a:gd name="adj" fmla="val 2298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9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AOT compilation become default (JIT deprecate)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2" name="Espace réservé du texte 8">
            <a:extLst>
              <a:ext uri="{FF2B5EF4-FFF2-40B4-BE49-F238E27FC236}">
                <a16:creationId xmlns:a16="http://schemas.microsoft.com/office/drawing/2014/main" id="{F3262D8F-D6A2-D740-C4CD-014BF509DE43}"/>
              </a:ext>
            </a:extLst>
          </p:cNvPr>
          <p:cNvSpPr txBox="1">
            <a:spLocks/>
          </p:cNvSpPr>
          <p:nvPr/>
        </p:nvSpPr>
        <p:spPr>
          <a:xfrm>
            <a:off x="837426" y="2190340"/>
            <a:ext cx="5145086" cy="1851146"/>
          </a:xfrm>
          <a:prstGeom prst="roundRect">
            <a:avLst>
              <a:gd name="adj" fmla="val 1133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dirty="0"/>
              <a:t>18 (TS 5.4)</a:t>
            </a:r>
          </a:p>
          <a:p>
            <a:pPr marL="365760" lvl="1" indent="-274320">
              <a:spcBef>
                <a:spcPts val="300"/>
              </a:spcBef>
            </a:pPr>
            <a:r>
              <a:rPr lang="en-US" sz="1600" b="0" dirty="0"/>
              <a:t>Content Projection (&lt;ng-content&gt; default)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Router &amp; </a:t>
            </a:r>
            <a:r>
              <a:rPr lang="fr-FR" sz="1600" b="0" dirty="0" err="1"/>
              <a:t>Redirects</a:t>
            </a:r>
            <a:r>
              <a:rPr lang="fr-FR" sz="1600" b="0" dirty="0"/>
              <a:t> </a:t>
            </a:r>
            <a:r>
              <a:rPr lang="fr-FR" sz="1600" b="0" u="sng" dirty="0"/>
              <a:t>as Observable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SSR &amp; </a:t>
            </a:r>
            <a:r>
              <a:rPr lang="fr-FR" sz="1600" b="0" dirty="0" err="1"/>
              <a:t>Debug</a:t>
            </a:r>
            <a:r>
              <a:rPr lang="fr-FR" sz="1600" b="0" dirty="0"/>
              <a:t>. </a:t>
            </a:r>
            <a:r>
              <a:rPr lang="fr-FR" sz="1600" b="0" dirty="0" err="1"/>
              <a:t>Improvements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Zoneless</a:t>
            </a:r>
            <a:r>
              <a:rPr lang="fr-FR" sz="1600" b="0" dirty="0"/>
              <a:t> change </a:t>
            </a:r>
            <a:r>
              <a:rPr lang="fr-FR" sz="1600" b="0" dirty="0" err="1"/>
              <a:t>detection</a:t>
            </a:r>
            <a:r>
              <a:rPr lang="fr-FR" sz="1600" b="0" dirty="0"/>
              <a:t> (Expé)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HttpClientModule</a:t>
            </a:r>
            <a:r>
              <a:rPr lang="fr-FR" sz="1600" b="0" dirty="0"/>
              <a:t> =&gt; client HTTP Api (</a:t>
            </a:r>
            <a:r>
              <a:rPr lang="fr-FR" sz="1600" b="0" dirty="0" err="1"/>
              <a:t>interceptors</a:t>
            </a:r>
            <a:r>
              <a:rPr lang="fr-FR" sz="1600" b="0" dirty="0"/>
              <a:t>)</a:t>
            </a:r>
          </a:p>
        </p:txBody>
      </p:sp>
      <p:sp>
        <p:nvSpPr>
          <p:cNvPr id="5" name="Espace réservé du texte 8">
            <a:extLst>
              <a:ext uri="{FF2B5EF4-FFF2-40B4-BE49-F238E27FC236}">
                <a16:creationId xmlns:a16="http://schemas.microsoft.com/office/drawing/2014/main" id="{382A7BDF-A4B1-A7F7-471E-4668A48B93F5}"/>
              </a:ext>
            </a:extLst>
          </p:cNvPr>
          <p:cNvSpPr txBox="1">
            <a:spLocks/>
          </p:cNvSpPr>
          <p:nvPr/>
        </p:nvSpPr>
        <p:spPr>
          <a:xfrm>
            <a:off x="6135686" y="2644877"/>
            <a:ext cx="5144311" cy="983226"/>
          </a:xfrm>
          <a:prstGeom prst="roundRect">
            <a:avLst>
              <a:gd name="adj" fmla="val 1468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dirty="0"/>
              <a:t>15</a:t>
            </a:r>
          </a:p>
          <a:p>
            <a:pPr marL="365760" lvl="1" indent="-274320">
              <a:spcBef>
                <a:spcPts val="300"/>
              </a:spcBef>
            </a:pPr>
            <a:r>
              <a:rPr lang="en-US" sz="1600" b="0" dirty="0"/>
              <a:t>Evo 1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Evo 2</a:t>
            </a:r>
            <a:endParaRPr lang="fr-FR" sz="1600" b="0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93FE1D18-E1D3-8BA3-4AD8-34AE0727B6F8}"/>
              </a:ext>
            </a:extLst>
          </p:cNvPr>
          <p:cNvSpPr txBox="1">
            <a:spLocks/>
          </p:cNvSpPr>
          <p:nvPr/>
        </p:nvSpPr>
        <p:spPr>
          <a:xfrm>
            <a:off x="837426" y="4159045"/>
            <a:ext cx="5144311" cy="1851146"/>
          </a:xfrm>
          <a:prstGeom prst="roundRect">
            <a:avLst>
              <a:gd name="adj" fmla="val 1133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dirty="0"/>
              <a:t>17</a:t>
            </a:r>
          </a:p>
          <a:p>
            <a:pPr marL="365760" lvl="1" indent="-274320">
              <a:spcBef>
                <a:spcPts val="300"/>
              </a:spcBef>
            </a:pPr>
            <a:r>
              <a:rPr lang="en-US" sz="1600" b="0" dirty="0"/>
              <a:t>Deferrable Views (@defer)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SSR. move package (universal deprecated)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Builder. Vite &amp; </a:t>
            </a:r>
            <a:r>
              <a:rPr lang="fr-FR" sz="1600" b="0" dirty="0" err="1"/>
              <a:t>esbuild</a:t>
            </a:r>
            <a:r>
              <a:rPr lang="fr-FR" sz="1600" b="0" dirty="0"/>
              <a:t> </a:t>
            </a:r>
            <a:r>
              <a:rPr lang="fr-FR" sz="1600" b="0" dirty="0" err="1"/>
              <a:t>become</a:t>
            </a:r>
            <a:r>
              <a:rPr lang="fr-FR" sz="1600" b="0" dirty="0"/>
              <a:t> default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Debug</a:t>
            </a:r>
            <a:r>
              <a:rPr lang="fr-FR" sz="1600" b="0" dirty="0"/>
              <a:t>. </a:t>
            </a:r>
            <a:r>
              <a:rPr lang="fr-FR" sz="1600" b="0" dirty="0" err="1"/>
              <a:t>Inspect</a:t>
            </a:r>
            <a:r>
              <a:rPr lang="fr-FR" sz="1600" b="0" dirty="0"/>
              <a:t> </a:t>
            </a:r>
            <a:r>
              <a:rPr lang="fr-FR" sz="1600" b="0" dirty="0" err="1"/>
              <a:t>injectorTree</a:t>
            </a:r>
            <a:r>
              <a:rPr lang="fr-FR" sz="1600" b="0" dirty="0"/>
              <a:t> of compo° in </a:t>
            </a:r>
            <a:r>
              <a:rPr lang="fr-FR" sz="1600" b="0" dirty="0" err="1"/>
              <a:t>devtools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View</a:t>
            </a:r>
            <a:r>
              <a:rPr lang="fr-FR" sz="1600" b="0" dirty="0"/>
              <a:t> Transition (Expé)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DFAFE69-18FA-E7B8-A0D4-BB6C4751E8F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5647"/>
            <a:ext cx="5144311" cy="987133"/>
          </a:xfrm>
          <a:prstGeom prst="roundRect">
            <a:avLst>
              <a:gd name="adj" fmla="val 19763"/>
            </a:avLst>
          </a:prstGeo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19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/>
              </a:rPr>
              <a:t>Angular </a:t>
            </a:r>
            <a:r>
              <a:rPr lang="fr-FR" sz="1600" b="0" dirty="0" err="1">
                <a:hlinkClick r:id="rId2"/>
              </a:rPr>
              <a:t>Signals</a:t>
            </a:r>
            <a:r>
              <a:rPr lang="fr-FR" sz="1600" b="0" dirty="0"/>
              <a:t>. </a:t>
            </a:r>
            <a:r>
              <a:rPr lang="fr-FR" sz="1600" b="0" dirty="0" err="1"/>
              <a:t>Reactive</a:t>
            </a:r>
            <a:r>
              <a:rPr lang="fr-FR" sz="1600" b="0" dirty="0"/>
              <a:t> </a:t>
            </a:r>
            <a:r>
              <a:rPr lang="fr-FR" sz="1600" b="0" dirty="0" err="1"/>
              <a:t>StateMngt</a:t>
            </a:r>
            <a:r>
              <a:rPr lang="fr-FR" sz="1600" b="0" dirty="0"/>
              <a:t> </a:t>
            </a:r>
            <a:r>
              <a:rPr lang="fr-FR" sz="1600" u="sng" dirty="0"/>
              <a:t>ASYNC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u="sng" dirty="0"/>
              <a:t>String interpolation in Ang </a:t>
            </a:r>
            <a:r>
              <a:rPr lang="fr-FR" sz="1600" u="sng"/>
              <a:t>Templates</a:t>
            </a:r>
            <a:endParaRPr lang="fr-FR" sz="1600" u="sng" dirty="0"/>
          </a:p>
          <a:p>
            <a:pPr marL="365760" lvl="1" indent="-274320">
              <a:spcBef>
                <a:spcPts val="600"/>
              </a:spcBef>
            </a:pP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5" name="Espace réservé du texte 8">
            <a:extLst>
              <a:ext uri="{FF2B5EF4-FFF2-40B4-BE49-F238E27FC236}">
                <a16:creationId xmlns:a16="http://schemas.microsoft.com/office/drawing/2014/main" id="{D7F8165E-9E2E-7B45-66DA-5ADC7BA75760}"/>
              </a:ext>
            </a:extLst>
          </p:cNvPr>
          <p:cNvSpPr txBox="1">
            <a:spLocks/>
          </p:cNvSpPr>
          <p:nvPr/>
        </p:nvSpPr>
        <p:spPr>
          <a:xfrm>
            <a:off x="6135685" y="1085645"/>
            <a:ext cx="5144311" cy="1414619"/>
          </a:xfrm>
          <a:prstGeom prst="roundRect">
            <a:avLst>
              <a:gd name="adj" fmla="val 1298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dirty="0"/>
              <a:t>16</a:t>
            </a:r>
          </a:p>
          <a:p>
            <a:pPr marL="365760" lvl="1" indent="-274320">
              <a:spcBef>
                <a:spcPts val="300"/>
              </a:spcBef>
            </a:pPr>
            <a:r>
              <a:rPr lang="fr-FR" sz="1600" b="0" dirty="0">
                <a:hlinkClick r:id="rId2"/>
              </a:rPr>
              <a:t>Angular </a:t>
            </a:r>
            <a:r>
              <a:rPr lang="fr-FR" sz="1600" b="0" dirty="0" err="1">
                <a:hlinkClick r:id="rId2"/>
              </a:rPr>
              <a:t>Signals</a:t>
            </a:r>
            <a:r>
              <a:rPr lang="fr-FR" sz="1600" b="0" dirty="0"/>
              <a:t>. </a:t>
            </a:r>
            <a:r>
              <a:rPr lang="fr-FR" sz="1600" b="0" dirty="0" err="1"/>
              <a:t>Reactive</a:t>
            </a:r>
            <a:r>
              <a:rPr lang="fr-FR" sz="1600" b="0" dirty="0"/>
              <a:t> </a:t>
            </a:r>
            <a:r>
              <a:rPr lang="fr-FR" sz="1600" b="0" dirty="0" err="1"/>
              <a:t>StateMngt</a:t>
            </a:r>
            <a:r>
              <a:rPr lang="fr-FR" sz="1600" b="0" dirty="0"/>
              <a:t> </a:t>
            </a:r>
            <a:r>
              <a:rPr lang="fr-FR" dirty="0"/>
              <a:t>SYNC</a:t>
            </a:r>
            <a:endParaRPr lang="fr-FR" sz="160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Self-</a:t>
            </a:r>
            <a:r>
              <a:rPr lang="fr-FR" sz="1600" b="0" dirty="0" err="1"/>
              <a:t>closing</a:t>
            </a:r>
            <a:r>
              <a:rPr lang="fr-FR" sz="1600" b="0" dirty="0"/>
              <a:t> tags &lt;</a:t>
            </a:r>
            <a:r>
              <a:rPr lang="fr-FR" sz="1600" b="0" dirty="0" err="1"/>
              <a:t>elt</a:t>
            </a:r>
            <a:r>
              <a:rPr lang="fr-FR" sz="1600" b="0" dirty="0"/>
              <a:t> </a:t>
            </a:r>
            <a:r>
              <a:rPr lang="fr-FR" sz="1600" b="0" dirty="0" err="1"/>
              <a:t>attr</a:t>
            </a:r>
            <a:r>
              <a:rPr lang="fr-FR" sz="1600" b="0" dirty="0"/>
              <a:t>=« val » /&gt;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Route param mapping</a:t>
            </a:r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49208B47-CAD7-2AB6-90EC-CF246F3F6E39}"/>
              </a:ext>
            </a:extLst>
          </p:cNvPr>
          <p:cNvSpPr txBox="1">
            <a:spLocks/>
          </p:cNvSpPr>
          <p:nvPr/>
        </p:nvSpPr>
        <p:spPr>
          <a:xfrm>
            <a:off x="5806735" y="370185"/>
            <a:ext cx="2000931" cy="566237"/>
          </a:xfrm>
          <a:prstGeom prst="roundRect">
            <a:avLst>
              <a:gd name="adj" fmla="val 16089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vert="horz" lIns="0" tIns="0" rIns="0" bIns="0" rtlCol="0" anchor="ctr">
            <a:noAutofit/>
          </a:bodyPr>
          <a:lstStyle>
            <a:defPPr>
              <a:defRPr lang="fr-FR"/>
            </a:defPPr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 sz="2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+mj-lt"/>
              <a:buAutoNum type="alphaUcPeriod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60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+mj-lt"/>
              <a:buAutoNum type="alphaL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000" dirty="0">
                <a:solidFill>
                  <a:schemeClr val="tx2"/>
                </a:solidFill>
                <a:ea typeface="+mn-lt"/>
                <a:cs typeface="+mn-lt"/>
                <a:hlinkClick r:id="rId3"/>
              </a:rPr>
              <a:t>Référence</a:t>
            </a:r>
            <a:endParaRPr lang="fr-FR" sz="20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2642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2426D-6FD6-6BFE-879F-8C4ED3102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F444E-40D5-C0BF-C926-C2D3C96090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4889103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</a:t>
            </a:r>
            <a:r>
              <a:rPr lang="fr-FR" dirty="0" err="1"/>
              <a:t>field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8EF402F-F99B-A6DB-4825-C84816C37F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14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849A10-3CF8-025B-4334-98F7F654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BE4AFB4E-A517-EC9F-9DC0-8E7F3FFCAA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9124B2D-38EA-6D56-3E46-129A3EBDA44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Bootstrap</a:t>
            </a:r>
          </a:p>
          <a:p>
            <a:pPr marL="365760" lvl="1" indent="-274320">
              <a:spcBef>
                <a:spcPts val="0"/>
              </a:spcBef>
            </a:pPr>
            <a:r>
              <a:rPr lang="fr-FR" dirty="0"/>
              <a:t>Use Bootstrap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angular</a:t>
            </a:r>
            <a:r>
              <a:rPr lang="fr-FR" dirty="0"/>
              <a:t> =&gt; </a:t>
            </a:r>
            <a:r>
              <a:rPr lang="fr-FR" dirty="0" err="1"/>
              <a:t>angular</a:t>
            </a:r>
            <a:r>
              <a:rPr lang="fr-FR" dirty="0"/>
              <a:t> bootstrap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dirty="0" err="1"/>
              <a:t>Fournit</a:t>
            </a:r>
            <a:r>
              <a:rPr lang="en-GB" dirty="0"/>
              <a:t> </a:t>
            </a:r>
            <a:r>
              <a:rPr lang="en-GB" dirty="0" err="1"/>
              <a:t>classe</a:t>
            </a:r>
            <a:r>
              <a:rPr lang="en-GB" dirty="0"/>
              <a:t> “{property}{sides}-{breakpoint}{size}”</a:t>
            </a:r>
          </a:p>
          <a:p>
            <a:pPr marL="365760" lvl="2" indent="-274320" fontAlgn="base">
              <a:spcBef>
                <a:spcPts val="0"/>
              </a:spcBef>
            </a:pPr>
            <a:r>
              <a:rPr lang="en-GB" dirty="0"/>
              <a:t>{property} : m, p</a:t>
            </a:r>
          </a:p>
          <a:p>
            <a:pPr marL="365760" lvl="2" indent="-274320" fontAlgn="base">
              <a:spcBef>
                <a:spcPts val="0"/>
              </a:spcBef>
            </a:pPr>
            <a:r>
              <a:rPr lang="en-GB" dirty="0"/>
              <a:t>{sides} : top, bottom, left, </a:t>
            </a:r>
            <a:r>
              <a:rPr lang="en-GB" dirty="0" err="1"/>
              <a:t>x,y</a:t>
            </a:r>
            <a:endParaRPr lang="en-GB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72036DD7-D108-1346-2C01-CA136044B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Web Component</a:t>
            </a:r>
          </a:p>
        </p:txBody>
      </p:sp>
    </p:spTree>
    <p:extLst>
      <p:ext uri="{BB962C8B-B14F-4D97-AF65-F5344CB8AC3E}">
        <p14:creationId xmlns:p14="http://schemas.microsoft.com/office/powerpoint/2010/main" val="2835429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4889103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marL="0" indent="0" algn="ctr">
              <a:buNone/>
            </a:pPr>
            <a:r>
              <a:rPr lang="fr-FR" dirty="0" err="1"/>
              <a:t>Reactive</a:t>
            </a:r>
            <a:r>
              <a:rPr lang="fr-FR" dirty="0"/>
              <a:t> Extensions Lib for 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Références : </a:t>
            </a:r>
            <a:r>
              <a:rPr lang="fr-FR" dirty="0">
                <a:hlinkClick r:id="rId2"/>
              </a:rPr>
              <a:t>Link</a:t>
            </a:r>
            <a:r>
              <a:rPr lang="fr-FR" dirty="0"/>
              <a:t>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Promise (One time)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Observable (Unicast)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Subject</a:t>
            </a:r>
            <a:r>
              <a:rPr lang="fr-FR" sz="1600" b="0" dirty="0"/>
              <a:t> (</a:t>
            </a:r>
            <a:r>
              <a:rPr lang="fr-FR" sz="1600" b="0" dirty="0" err="1"/>
              <a:t>multicasting</a:t>
            </a:r>
            <a:r>
              <a:rPr lang="fr-FR" sz="1600" b="0" dirty="0"/>
              <a:t>)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Behavior</a:t>
            </a:r>
            <a:r>
              <a:rPr lang="fr-FR" sz="1200" b="0" dirty="0"/>
              <a:t>, </a:t>
            </a:r>
            <a:r>
              <a:rPr lang="fr-FR" sz="1200" b="0" dirty="0" err="1"/>
              <a:t>Async</a:t>
            </a:r>
            <a:r>
              <a:rPr lang="fr-FR" sz="1200" b="0" dirty="0"/>
              <a:t>, Replay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Observer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/>
              <a:t>Next(), </a:t>
            </a:r>
            <a:r>
              <a:rPr lang="fr-FR" sz="1200" b="0" dirty="0" err="1"/>
              <a:t>error</a:t>
            </a:r>
            <a:r>
              <a:rPr lang="fr-FR" sz="1200" b="0" dirty="0"/>
              <a:t>(), </a:t>
            </a:r>
            <a:r>
              <a:rPr lang="fr-FR" sz="1200" b="0" dirty="0" err="1"/>
              <a:t>complete</a:t>
            </a:r>
            <a:r>
              <a:rPr lang="fr-FR" sz="1200" b="0" dirty="0"/>
              <a:t>()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Subscription</a:t>
            </a:r>
            <a:r>
              <a:rPr lang="fr-FR" sz="1600" b="0" dirty="0"/>
              <a:t> (</a:t>
            </a:r>
            <a:r>
              <a:rPr lang="fr-FR" sz="1600" b="0" dirty="0" err="1"/>
              <a:t>rsult</a:t>
            </a:r>
            <a:r>
              <a:rPr lang="fr-FR" sz="1600" b="0" dirty="0"/>
              <a:t> of .</a:t>
            </a:r>
            <a:r>
              <a:rPr lang="fr-FR" sz="1600" b="0" dirty="0" err="1"/>
              <a:t>subscribe</a:t>
            </a:r>
            <a:r>
              <a:rPr lang="fr-FR" sz="1600" b="0" dirty="0"/>
              <a:t>())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Finalize</a:t>
            </a:r>
            <a:r>
              <a:rPr lang="fr-FR" sz="1200" b="0" dirty="0"/>
              <a:t>(), </a:t>
            </a:r>
            <a:r>
              <a:rPr lang="fr-FR" sz="1200" b="0" dirty="0" err="1"/>
              <a:t>subscribe</a:t>
            </a:r>
            <a:r>
              <a:rPr lang="fr-FR" sz="1200" b="0" dirty="0"/>
              <a:t>()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Operator</a:t>
            </a:r>
            <a:endParaRPr lang="fr-FR" sz="1600" b="0" dirty="0"/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tap</a:t>
            </a:r>
            <a:r>
              <a:rPr lang="fr-FR" sz="1200" b="0" dirty="0"/>
              <a:t>, .</a:t>
            </a:r>
            <a:r>
              <a:rPr lang="fr-FR" sz="1200" b="0" dirty="0" err="1"/>
              <a:t>map</a:t>
            </a:r>
            <a:r>
              <a:rPr lang="fr-FR" sz="1200" b="0" dirty="0"/>
              <a:t>, </a:t>
            </a:r>
            <a:r>
              <a:rPr lang="fr-FR" sz="1200" b="0" dirty="0" err="1"/>
              <a:t>filter</a:t>
            </a:r>
            <a:r>
              <a:rPr lang="fr-FR" sz="1200" b="0" dirty="0"/>
              <a:t>, of, first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 err="1"/>
              <a:t>switchMap</a:t>
            </a:r>
            <a:r>
              <a:rPr lang="fr-FR" sz="1200" b="0" dirty="0"/>
              <a:t>, </a:t>
            </a:r>
            <a:r>
              <a:rPr lang="fr-FR" sz="1200" b="0" dirty="0" err="1"/>
              <a:t>exhaustMap</a:t>
            </a:r>
            <a:r>
              <a:rPr lang="fr-FR" sz="1200" b="0" dirty="0"/>
              <a:t>,</a:t>
            </a:r>
          </a:p>
          <a:p>
            <a:pPr marL="365760" lvl="2" indent="-274320">
              <a:spcBef>
                <a:spcPts val="600"/>
              </a:spcBef>
            </a:pPr>
            <a:r>
              <a:rPr lang="fr-FR" sz="1200" b="0" dirty="0"/>
              <a:t>of(), first(), </a:t>
            </a:r>
            <a:endParaRPr lang="en-US" sz="1200" b="0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15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399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 err="1"/>
              <a:t>Implement</a:t>
            </a:r>
            <a:r>
              <a:rPr lang="fr-FR" sz="1600" b="0" dirty="0"/>
              <a:t> </a:t>
            </a:r>
            <a:r>
              <a:rPr lang="fr-FR" sz="1600" b="0" dirty="0" err="1"/>
              <a:t>Redux</a:t>
            </a:r>
            <a:r>
              <a:rPr lang="fr-FR" sz="1600" b="0" dirty="0"/>
              <a:t> Pattern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 err="1"/>
              <a:t>Based</a:t>
            </a:r>
            <a:r>
              <a:rPr lang="fr-FR" sz="1600" b="0" dirty="0"/>
              <a:t> on RxJS, </a:t>
            </a:r>
            <a:r>
              <a:rPr lang="fr-FR" sz="1600" b="0" dirty="0" err="1"/>
              <a:t>Designed</a:t>
            </a:r>
            <a:r>
              <a:rPr lang="fr-FR" sz="1600" b="0" dirty="0"/>
              <a:t> for Angular</a:t>
            </a:r>
          </a:p>
          <a:p>
            <a:pPr marL="365760" lvl="1" indent="-274320">
              <a:spcBef>
                <a:spcPts val="0"/>
              </a:spcBef>
            </a:pPr>
            <a:endParaRPr lang="fr-FR" sz="1600" b="0" dirty="0"/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Store | State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Action | Reducer | Selector | Effect, 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Entity | Adapter</a:t>
            </a:r>
          </a:p>
          <a:p>
            <a:pPr marL="365760" lvl="1" indent="-274320">
              <a:spcBef>
                <a:spcPts val="0"/>
              </a:spcBef>
            </a:pPr>
            <a:r>
              <a:rPr lang="fr-FR" sz="1600" b="0" dirty="0"/>
              <a:t>Router-store | Store-</a:t>
            </a:r>
            <a:r>
              <a:rPr lang="fr-FR" sz="1600" b="0" dirty="0" err="1"/>
              <a:t>devtools</a:t>
            </a:r>
            <a:endParaRPr lang="fr-FR" sz="1600" b="0" dirty="0"/>
          </a:p>
          <a:p>
            <a:pPr lvl="1">
              <a:spcBef>
                <a:spcPts val="600"/>
              </a:spcBef>
            </a:pPr>
            <a:endParaRPr lang="fr-FR" sz="1600" dirty="0"/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Actions. </a:t>
            </a:r>
            <a:r>
              <a:rPr lang="en-GB" sz="1600" b="0" dirty="0"/>
              <a:t>unique event sent by </a:t>
            </a:r>
            <a:r>
              <a:rPr lang="en-GB" sz="1600" b="0" dirty="0" err="1"/>
              <a:t>Serv</a:t>
            </a:r>
            <a:r>
              <a:rPr lang="en-GB" sz="1600" b="0" dirty="0"/>
              <a:t>° &amp; Compo°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Reducer. </a:t>
            </a:r>
            <a:r>
              <a:rPr lang="en-GB" sz="1600" b="0" dirty="0" err="1"/>
              <a:t>fct</a:t>
            </a:r>
            <a:r>
              <a:rPr lang="en-GB" sz="1600" b="0" dirty="0"/>
              <a:t>° apply during state change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Selector. </a:t>
            </a:r>
            <a:r>
              <a:rPr lang="en-GB" sz="1600" b="0" dirty="0"/>
              <a:t>to select state</a:t>
            </a:r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Effect. </a:t>
            </a:r>
            <a:r>
              <a:rPr lang="en-GB" sz="1600" b="0" dirty="0"/>
              <a:t>interaction with external </a:t>
            </a:r>
            <a:r>
              <a:rPr lang="en-GB" sz="1600" b="0" dirty="0" err="1"/>
              <a:t>src</a:t>
            </a:r>
            <a:endParaRPr lang="en-GB" sz="1600" b="0" dirty="0"/>
          </a:p>
          <a:p>
            <a:pPr marL="365760" lvl="1" indent="-274320" fontAlgn="base">
              <a:spcBef>
                <a:spcPts val="0"/>
              </a:spcBef>
            </a:pPr>
            <a:r>
              <a:rPr lang="en-GB" sz="1600" dirty="0"/>
              <a:t>Type of Effect in the Picture : </a:t>
            </a:r>
          </a:p>
          <a:p>
            <a:pPr lvl="1">
              <a:spcBef>
                <a:spcPts val="600"/>
              </a:spcBef>
            </a:pPr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Reactive</a:t>
            </a:r>
            <a:r>
              <a:rPr lang="fr-FR" dirty="0"/>
              <a:t> - RxJS | NgRx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591" y="4342504"/>
            <a:ext cx="4326013" cy="251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Web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17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11772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Concept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Element</a:t>
            </a:r>
            <a:r>
              <a:rPr lang="fr-FR" sz="1600" b="0" dirty="0"/>
              <a:t>. &lt;balise&gt;&lt;/balise&gt;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 err="1"/>
              <a:t>Attribute</a:t>
            </a:r>
            <a:r>
              <a:rPr lang="fr-FR" sz="1600" b="0" dirty="0"/>
              <a:t> / Value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DOM / Shadow DOM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Forms / Graphics / Media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/>
              </a:rPr>
              <a:t>Html </a:t>
            </a:r>
            <a:r>
              <a:rPr lang="fr-FR" sz="1600" b="0" dirty="0" err="1">
                <a:hlinkClick r:id="rId2"/>
              </a:rPr>
              <a:t>validator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3"/>
              </a:rPr>
              <a:t>Reference</a:t>
            </a:r>
            <a:endParaRPr lang="fr-FR" sz="1600" b="0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550418"/>
            <a:ext cx="5144311" cy="2428184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Attribute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name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for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class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dirty="0"/>
              <a:t>type</a:t>
            </a:r>
            <a:endParaRPr lang="en-US" sz="1600" b="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Common </a:t>
            </a:r>
            <a:r>
              <a:rPr lang="fr-FR" dirty="0" err="1"/>
              <a:t>Element</a:t>
            </a:r>
            <a:endParaRPr lang="fr-FR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head</a:t>
            </a:r>
            <a:r>
              <a:rPr lang="fr-FR" sz="1600" b="0" dirty="0"/>
              <a:t>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&lt;body&gt;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&lt;a&gt;. Link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&lt;p&gt;. </a:t>
            </a:r>
            <a:r>
              <a:rPr lang="fr-FR" sz="1600" b="0" dirty="0" err="1"/>
              <a:t>paragraph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button</a:t>
            </a:r>
            <a:r>
              <a:rPr lang="fr-FR" sz="1600" b="0" dirty="0"/>
              <a:t>&gt;, 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&lt;</a:t>
            </a:r>
            <a:r>
              <a:rPr lang="fr-FR" sz="1600" b="0" dirty="0" err="1"/>
              <a:t>video</a:t>
            </a:r>
            <a:r>
              <a:rPr lang="fr-FR" sz="1600" b="0" dirty="0"/>
              <a:t>&gt;…</a:t>
            </a:r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109D25-9D35-4F9C-4BF5-54C73687F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A52EA32-577D-9313-6DA6-6B68581CC1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18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FCEE6CC-0A7A-8F1E-5B94-D502BE681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7422079-E2F4-2505-229A-50A59E32F8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B4729998-8BE4-B5E3-1120-A58D5027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CSS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3F94EC6-77E4-A4A6-228F-E1262738F97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82987" y="1089498"/>
            <a:ext cx="5497787" cy="4889103"/>
          </a:xfrm>
        </p:spPr>
        <p:txBody>
          <a:bodyPr/>
          <a:lstStyle/>
          <a:p>
            <a:pPr marL="0" indent="0" algn="ctr">
              <a:buNone/>
            </a:pPr>
            <a:r>
              <a:rPr lang="en-US" noProof="0" dirty="0"/>
              <a:t>Properties</a:t>
            </a:r>
            <a:endParaRPr lang="fr-FR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0B44D3-6E79-9D75-6D72-C082F9B7F70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1" y="1089499"/>
            <a:ext cx="4815348" cy="4889102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Presentation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/>
              <a:t>CSS (Cascading Style Sheets)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/>
              <a:t>How HTML </a:t>
            </a:r>
            <a:r>
              <a:rPr lang="en-US" sz="1400" b="0" dirty="0" err="1"/>
              <a:t>elts</a:t>
            </a:r>
            <a:r>
              <a:rPr lang="en-US" sz="1400" b="0" dirty="0"/>
              <a:t> are displayed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/>
              <a:t>Stored in .</a:t>
            </a:r>
            <a:r>
              <a:rPr lang="en-US" sz="1400" b="0" dirty="0" err="1"/>
              <a:t>css</a:t>
            </a:r>
            <a:r>
              <a:rPr lang="en-US" sz="1400" b="0" dirty="0"/>
              <a:t> files</a:t>
            </a:r>
          </a:p>
          <a:p>
            <a:pPr marL="91440" lvl="1" indent="0">
              <a:spcBef>
                <a:spcPts val="600"/>
              </a:spcBef>
              <a:buNone/>
            </a:pPr>
            <a:endParaRPr lang="en-US" sz="1600" b="0" dirty="0"/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F5E89D06-39D0-15FF-41AC-1DBD77DD675F}"/>
              </a:ext>
            </a:extLst>
          </p:cNvPr>
          <p:cNvSpPr txBox="1">
            <a:spLocks/>
          </p:cNvSpPr>
          <p:nvPr/>
        </p:nvSpPr>
        <p:spPr>
          <a:xfrm>
            <a:off x="948346" y="2301879"/>
            <a:ext cx="2173171" cy="1693004"/>
          </a:xfrm>
          <a:prstGeom prst="roundRect">
            <a:avLst>
              <a:gd name="adj" fmla="val 14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Concept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Selector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Property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value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Media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Query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Breakpoint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Variables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BF7FE0B1-9C08-AA13-D7D8-B69A4F94A5DF}"/>
              </a:ext>
            </a:extLst>
          </p:cNvPr>
          <p:cNvSpPr txBox="1">
            <a:spLocks/>
          </p:cNvSpPr>
          <p:nvPr/>
        </p:nvSpPr>
        <p:spPr>
          <a:xfrm>
            <a:off x="948346" y="4129548"/>
            <a:ext cx="2173172" cy="656154"/>
          </a:xfrm>
          <a:prstGeom prst="roundRect">
            <a:avLst>
              <a:gd name="adj" fmla="val 230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Pré-Process</a:t>
            </a:r>
            <a:endParaRPr lang="fr-FR" sz="1800" dirty="0"/>
          </a:p>
          <a:p>
            <a:pPr marL="71755" indent="0" algn="ctr">
              <a:spcBef>
                <a:spcPts val="600"/>
              </a:spcBef>
              <a:buNone/>
            </a:pPr>
            <a:r>
              <a:rPr lang="en-GB" sz="14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Sass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scss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), 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less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, </a:t>
            </a:r>
            <a:r>
              <a:rPr lang="fr-FR" sz="1200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" name="Espace réservé du texte 7">
            <a:extLst>
              <a:ext uri="{FF2B5EF4-FFF2-40B4-BE49-F238E27FC236}">
                <a16:creationId xmlns:a16="http://schemas.microsoft.com/office/drawing/2014/main" id="{1C060C90-3A97-4766-A880-1F398E2E284C}"/>
              </a:ext>
            </a:extLst>
          </p:cNvPr>
          <p:cNvSpPr txBox="1">
            <a:spLocks/>
          </p:cNvSpPr>
          <p:nvPr/>
        </p:nvSpPr>
        <p:spPr>
          <a:xfrm>
            <a:off x="3317572" y="2301879"/>
            <a:ext cx="2130566" cy="2483823"/>
          </a:xfrm>
          <a:prstGeom prst="roundRect">
            <a:avLst>
              <a:gd name="adj" fmla="val 943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Selector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Simple /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Combinator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Attribute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(HTML)</a:t>
            </a:r>
          </a:p>
          <a:p>
            <a:pPr marL="575655" lvl="1" indent="-2159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Id</a:t>
            </a:r>
          </a:p>
          <a:p>
            <a:pPr marL="575655" lvl="1" indent="-215900">
              <a:spcBef>
                <a:spcPts val="600"/>
              </a:spcBef>
            </a:pPr>
            <a:r>
              <a:rPr lang="fr-FR" sz="1200" b="0" dirty="0">
                <a:ea typeface="+mn-lt"/>
                <a:cs typeface="+mn-lt"/>
              </a:rPr>
              <a:t>Class</a:t>
            </a:r>
            <a:endParaRPr lang="en-US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Pseudo-</a:t>
            </a:r>
            <a:r>
              <a:rPr lang="en-US" sz="1400" b="0" dirty="0" err="1">
                <a:solidFill>
                  <a:schemeClr val="tx2"/>
                </a:solidFill>
                <a:ea typeface="+mn-lt"/>
                <a:cs typeface="+mn-lt"/>
              </a:rPr>
              <a:t>Elt</a:t>
            </a: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 (:)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Pseudo-class (::)</a:t>
            </a: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Universal : *</a:t>
            </a: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Grouping : ,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479F69EE-7F2A-C367-E35C-4AFB7A541D13}"/>
              </a:ext>
            </a:extLst>
          </p:cNvPr>
          <p:cNvSpPr txBox="1">
            <a:spLocks/>
          </p:cNvSpPr>
          <p:nvPr/>
        </p:nvSpPr>
        <p:spPr>
          <a:xfrm>
            <a:off x="948346" y="4920367"/>
            <a:ext cx="4499792" cy="959323"/>
          </a:xfrm>
          <a:prstGeom prst="roundRect">
            <a:avLst>
              <a:gd name="adj" fmla="val 2481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Rules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en-GB" sz="1400" b="0" dirty="0">
                <a:solidFill>
                  <a:schemeClr val="tx2"/>
                </a:solidFill>
                <a:ea typeface="+mn-lt"/>
                <a:cs typeface="+mn-lt"/>
              </a:rPr>
              <a:t>Specificity. The more precise has priority</a:t>
            </a:r>
          </a:p>
          <a:p>
            <a:pPr marL="287655" indent="-215900">
              <a:spcBef>
                <a:spcPts val="600"/>
              </a:spcBef>
            </a:pPr>
            <a:r>
              <a:rPr lang="en-GB" sz="1400" b="0" dirty="0">
                <a:solidFill>
                  <a:schemeClr val="tx2"/>
                </a:solidFill>
                <a:ea typeface="+mn-lt"/>
                <a:cs typeface="+mn-lt"/>
              </a:rPr>
              <a:t>!important. Make a style high priority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014F4AD5-D39E-0579-DC9B-A0A6B7E315D7}"/>
              </a:ext>
            </a:extLst>
          </p:cNvPr>
          <p:cNvSpPr txBox="1">
            <a:spLocks/>
          </p:cNvSpPr>
          <p:nvPr/>
        </p:nvSpPr>
        <p:spPr>
          <a:xfrm>
            <a:off x="5943652" y="1536690"/>
            <a:ext cx="5194519" cy="1338388"/>
          </a:xfrm>
          <a:prstGeom prst="roundRect">
            <a:avLst>
              <a:gd name="adj" fmla="val 14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Design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Color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RGB, HEX, HSL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Background (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Color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,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Img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…)</a:t>
            </a:r>
          </a:p>
          <a:p>
            <a:pPr marL="287655" indent="-21590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Box Model. border / margin / padding…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8564EC08-E5DC-98D3-3CA7-867DC2AEC99A}"/>
              </a:ext>
            </a:extLst>
          </p:cNvPr>
          <p:cNvSpPr txBox="1">
            <a:spLocks/>
          </p:cNvSpPr>
          <p:nvPr/>
        </p:nvSpPr>
        <p:spPr>
          <a:xfrm>
            <a:off x="5943652" y="3023542"/>
            <a:ext cx="5194519" cy="2744960"/>
          </a:xfrm>
          <a:prstGeom prst="roundRect">
            <a:avLst>
              <a:gd name="adj" fmla="val 584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Position</a:t>
            </a:r>
            <a:endParaRPr lang="fr-FR" sz="1800" dirty="0"/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Display.</a:t>
            </a:r>
            <a:r>
              <a:rPr lang="en-US" sz="1400" b="0" dirty="0"/>
              <a:t> inline, block, flex / grid…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b="0" dirty="0">
                <a:solidFill>
                  <a:schemeClr val="tx2"/>
                </a:solidFill>
                <a:ea typeface="+mn-lt"/>
                <a:cs typeface="+mn-lt"/>
              </a:rPr>
              <a:t>position / </a:t>
            </a:r>
            <a:endParaRPr lang="en-US" sz="1400" dirty="0"/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Unity.</a:t>
            </a:r>
            <a:r>
              <a:rPr lang="en-US" sz="1400" b="0" dirty="0"/>
              <a:t> </a:t>
            </a:r>
            <a:r>
              <a:rPr lang="en-US" sz="1400" b="0" dirty="0" err="1"/>
              <a:t>px</a:t>
            </a:r>
            <a:r>
              <a:rPr lang="en-US" sz="1400" b="0" dirty="0"/>
              <a:t>, </a:t>
            </a:r>
            <a:r>
              <a:rPr lang="en-US" sz="1400" b="0" dirty="0" err="1"/>
              <a:t>em</a:t>
            </a:r>
            <a:r>
              <a:rPr lang="en-US" sz="1400" b="0" dirty="0"/>
              <a:t>, rem, %, </a:t>
            </a:r>
            <a:r>
              <a:rPr lang="en-US" sz="1400" b="0" dirty="0" err="1"/>
              <a:t>fr</a:t>
            </a:r>
            <a:endParaRPr lang="en-US" sz="1400" b="0" dirty="0"/>
          </a:p>
          <a:p>
            <a:pPr marL="360000" lvl="3" indent="-288000">
              <a:spcBef>
                <a:spcPts val="600"/>
              </a:spcBef>
            </a:pPr>
            <a:r>
              <a:rPr lang="en-US" sz="1400" dirty="0"/>
              <a:t>Validator. </a:t>
            </a:r>
            <a:r>
              <a:rPr lang="en-GB" sz="1400" b="1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6"/>
              </a:rPr>
              <a:t>Jigsaw</a:t>
            </a:r>
            <a:endParaRPr lang="en-GB" sz="1400" dirty="0"/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869EF421-3B8D-E971-CBC9-876CE50EB041}"/>
              </a:ext>
            </a:extLst>
          </p:cNvPr>
          <p:cNvSpPr txBox="1">
            <a:spLocks/>
          </p:cNvSpPr>
          <p:nvPr/>
        </p:nvSpPr>
        <p:spPr>
          <a:xfrm>
            <a:off x="6096000" y="4631603"/>
            <a:ext cx="3795217" cy="947487"/>
          </a:xfrm>
          <a:prstGeom prst="roundRect">
            <a:avLst>
              <a:gd name="adj" fmla="val 199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Container (Layout)</a:t>
            </a:r>
            <a:endParaRPr lang="fr-FR" sz="1800" dirty="0"/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Flex. </a:t>
            </a:r>
            <a:r>
              <a:rPr lang="en-US" sz="1400" b="0" dirty="0"/>
              <a:t>Container, direction, wrap, grow</a:t>
            </a:r>
          </a:p>
          <a:p>
            <a:pPr marL="365760" lvl="1" indent="-274320">
              <a:spcBef>
                <a:spcPts val="600"/>
              </a:spcBef>
            </a:pPr>
            <a:r>
              <a:rPr lang="en-US" sz="1400" dirty="0"/>
              <a:t>Grid. </a:t>
            </a:r>
            <a:r>
              <a:rPr lang="en-US" sz="1400" b="0" dirty="0"/>
              <a:t>Container, column, row…</a:t>
            </a:r>
          </a:p>
        </p:txBody>
      </p:sp>
    </p:spTree>
    <p:extLst>
      <p:ext uri="{BB962C8B-B14F-4D97-AF65-F5344CB8AC3E}">
        <p14:creationId xmlns:p14="http://schemas.microsoft.com/office/powerpoint/2010/main" val="2339900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415CF-6A4C-2B7E-FE98-0E0BA357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91545AC-A0B6-7ECE-B259-084C91996B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508D07-3C15-21AF-DACF-83DDFE17D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80B2D663-A52B-593C-BDDA-4739623132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927710D1-B174-2D8F-17D4-8C17FB44C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Javascript &amp; Typescript  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3AC93D1-4C82-12C6-A5CA-B5BB0BB05B1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Variable, type, </a:t>
            </a:r>
            <a:r>
              <a:rPr lang="fr-FR" sz="1600" b="0" dirty="0" err="1"/>
              <a:t>enum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Function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Class, Object, Property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Cloner un objet</a:t>
            </a: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Interface &amp; Héritage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Public | Privé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Modifiers (readonly, </a:t>
            </a:r>
            <a:r>
              <a:rPr lang="fr-FR" sz="1600" b="0" dirty="0" err="1"/>
              <a:t>optionnal</a:t>
            </a:r>
            <a:r>
              <a:rPr lang="fr-FR" sz="1600" b="0" dirty="0"/>
              <a:t>…)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Module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Decorator (~Annotation de classe)</a:t>
            </a:r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…</a:t>
            </a:r>
          </a:p>
          <a:p>
            <a:pPr marL="365760" lvl="1" indent="-274320">
              <a:spcBef>
                <a:spcPts val="600"/>
              </a:spcBef>
            </a:pPr>
            <a:endParaRPr lang="fr-FR" sz="1600" b="0" dirty="0"/>
          </a:p>
          <a:p>
            <a:pPr marL="365760" lvl="1" indent="-274320">
              <a:spcBef>
                <a:spcPts val="600"/>
              </a:spcBef>
            </a:pPr>
            <a:r>
              <a:rPr lang="fr-FR" sz="1600" b="0" dirty="0"/>
              <a:t>Version 5.4 (</a:t>
            </a:r>
            <a:r>
              <a:rPr lang="fr-FR" sz="1600" b="0" dirty="0" err="1"/>
              <a:t>readonly</a:t>
            </a:r>
            <a:r>
              <a:rPr lang="fr-FR" sz="1600" b="0" dirty="0"/>
              <a:t> modifier / import type…)</a:t>
            </a:r>
          </a:p>
          <a:p>
            <a:pPr marL="0" indent="0" algn="ctr">
              <a:buNone/>
            </a:pPr>
            <a:endParaRPr lang="fr-FR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2CA1533-5E59-89C4-40DE-92DABAE84E7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4889102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Javascript</a:t>
            </a:r>
            <a:endParaRPr lang="en-US" sz="1600" b="0" dirty="0"/>
          </a:p>
          <a:p>
            <a:pPr marL="365760" lvl="1" indent="-274320">
              <a:spcBef>
                <a:spcPts val="600"/>
              </a:spcBef>
            </a:pPr>
            <a:r>
              <a:rPr lang="en-US" sz="1600" b="0" dirty="0"/>
              <a:t>??</a:t>
            </a:r>
          </a:p>
          <a:p>
            <a:pPr marL="365760" lvl="1" indent="-274320">
              <a:spcBef>
                <a:spcPts val="6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65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Angular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00D25277-FD26-BD87-D5C6-0474096AE5B1}"/>
              </a:ext>
            </a:extLst>
          </p:cNvPr>
          <p:cNvSpPr txBox="1">
            <a:spLocks/>
          </p:cNvSpPr>
          <p:nvPr/>
        </p:nvSpPr>
        <p:spPr>
          <a:xfrm>
            <a:off x="5584723" y="1092088"/>
            <a:ext cx="5696052" cy="1500984"/>
          </a:xfrm>
          <a:prstGeom prst="roundRect">
            <a:avLst>
              <a:gd name="adj" fmla="val 1303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 err="1"/>
              <a:t>Front.Css.Pre</a:t>
            </a:r>
            <a:r>
              <a:rPr lang="fr-FR" dirty="0"/>
              <a:t>-Processor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Scss,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Sass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Stylus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fr-FR" dirty="0">
                <a:solidFill>
                  <a:schemeClr val="bg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Postcss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92C7A8-9372-4136-B20B-098CF456D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21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210F7-4F07-4CA5-9EB6-A3D6CB055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77544-974D-483E-8529-CFEBC71AD7E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1" y="1089499"/>
            <a:ext cx="2288458" cy="3188588"/>
          </a:xfrm>
          <a:prstGeom prst="roundRect">
            <a:avLst>
              <a:gd name="adj" fmla="val 9819"/>
            </a:avLst>
          </a:prstGeom>
        </p:spPr>
        <p:txBody>
          <a:bodyPr/>
          <a:lstStyle/>
          <a:p>
            <a:pPr marL="72000" indent="0" algn="ctr">
              <a:spcBef>
                <a:spcPts val="600"/>
              </a:spcBef>
              <a:buNone/>
            </a:pPr>
            <a:r>
              <a:rPr lang="fr-FR" dirty="0"/>
              <a:t>Framework</a:t>
            </a:r>
            <a:endParaRPr lang="fr-FR" dirty="0">
              <a:hlinkClick r:id="rId6"/>
            </a:endParaRP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Angular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React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Vue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Node.Js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.NET WebForms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.NET MVC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.NET Blazor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Spring</a:t>
            </a:r>
            <a:endParaRPr lang="fr-FR" sz="1400" b="0" dirty="0">
              <a:ea typeface="+mn-lt"/>
              <a:cs typeface="+mn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7891B-EC3F-4BD8-9529-9F31EE1882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Annexe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8FF8A0-CA2B-451B-A60A-8087CFA49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 Envisageables</a:t>
            </a:r>
            <a:endParaRPr lang="en-GB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E70A2B8-3345-04A2-1CE3-35872359CCB7}"/>
              </a:ext>
            </a:extLst>
          </p:cNvPr>
          <p:cNvSpPr txBox="1">
            <a:spLocks/>
          </p:cNvSpPr>
          <p:nvPr/>
        </p:nvSpPr>
        <p:spPr>
          <a:xfrm>
            <a:off x="3313471" y="1089500"/>
            <a:ext cx="2084439" cy="3188587"/>
          </a:xfrm>
          <a:prstGeom prst="roundRect">
            <a:avLst>
              <a:gd name="adj" fmla="val 1118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/>
              <a:t>Langage</a:t>
            </a:r>
            <a:endParaRPr lang="fr-FR" dirty="0">
              <a:hlinkClick r:id="rId6"/>
            </a:endParaRP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JS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Java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Kotlin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Groovy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C#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C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C++</a:t>
            </a:r>
          </a:p>
          <a:p>
            <a:pPr marL="287655" lvl="1" indent="-215900">
              <a:spcBef>
                <a:spcPts val="600"/>
              </a:spcBef>
            </a:pPr>
            <a:r>
              <a:rPr lang="fr-FR" b="0" dirty="0">
                <a:ea typeface="+mn-lt"/>
                <a:cs typeface="+mn-lt"/>
              </a:rPr>
              <a:t>Python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0FBF0-D4C5-AEFA-E387-597A0657D16A}"/>
              </a:ext>
            </a:extLst>
          </p:cNvPr>
          <p:cNvSpPr txBox="1">
            <a:spLocks/>
          </p:cNvSpPr>
          <p:nvPr/>
        </p:nvSpPr>
        <p:spPr>
          <a:xfrm>
            <a:off x="5584723" y="2744125"/>
            <a:ext cx="5696052" cy="3188588"/>
          </a:xfrm>
          <a:prstGeom prst="roundRect">
            <a:avLst>
              <a:gd name="adj" fmla="val 774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Ui.Components</a:t>
            </a:r>
            <a:endParaRPr lang="fr-FR">
              <a:hlinkClick r:id="rId6"/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DevExtreme</a:t>
            </a:r>
            <a:r>
              <a:rPr lang="fr-FR"/>
              <a:t> / DevExpress </a:t>
            </a:r>
            <a:r>
              <a:rPr lang="fr-FR" b="0"/>
              <a:t>(~angular / material)</a:t>
            </a:r>
            <a:endParaRPr lang="fr-FR"/>
          </a:p>
          <a:p>
            <a:pPr marL="540000" lvl="2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sz="1800">
                <a:solidFill>
                  <a:schemeClr val="bg1">
                    <a:lumMod val="75000"/>
                  </a:schemeClr>
                </a:solidFill>
                <a:ea typeface="+mn-ea"/>
                <a:cs typeface="+mn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NgxBootstrap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(bootstrap adapted for</a:t>
            </a:r>
            <a:r>
              <a:rPr lang="fr-FR" sz="1800">
                <a:solidFill>
                  <a:schemeClr val="tx2"/>
                </a:solidFill>
              </a:rPr>
              <a:t> </a:t>
            </a:r>
            <a:r>
              <a:rPr lang="fr-FR" sz="1800" b="0">
                <a:solidFill>
                  <a:schemeClr val="tx2"/>
                </a:solidFill>
              </a:rPr>
              <a:t>angular)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Bootstrap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(impl ac class css)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Bulma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Syncfusion</a:t>
            </a:r>
            <a:endParaRPr lang="fr-FR">
              <a:solidFill>
                <a:schemeClr val="bg1">
                  <a:lumMod val="75000"/>
                </a:schemeClr>
              </a:solidFill>
            </a:endParaRP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Ionic</a:t>
            </a:r>
            <a:r>
              <a:rPr lang="fr-FR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 b="0">
                <a:solidFill>
                  <a:schemeClr val="bg1">
                    <a:lumMod val="75000"/>
                  </a:schemeClr>
                </a:solidFill>
              </a:rPr>
              <a:t>Telerik Ui Blazor</a:t>
            </a:r>
            <a:endParaRPr lang="fr-FR" sz="2800" dirty="0">
              <a:highlight>
                <a:srgbClr val="FFFF00"/>
              </a:highlight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4CC378E-581A-B1DF-4780-196F6E4D962F}"/>
              </a:ext>
            </a:extLst>
          </p:cNvPr>
          <p:cNvSpPr txBox="1">
            <a:spLocks/>
          </p:cNvSpPr>
          <p:nvPr/>
        </p:nvSpPr>
        <p:spPr>
          <a:xfrm>
            <a:off x="838201" y="4431163"/>
            <a:ext cx="4559710" cy="1501549"/>
          </a:xfrm>
          <a:prstGeom prst="roundRect">
            <a:avLst>
              <a:gd name="adj" fmla="val 2105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0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/>
              <a:t>Données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EntityFramework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Dapper</a:t>
            </a:r>
          </a:p>
          <a:p>
            <a:pPr marL="540000" lvl="1" indent="-288000">
              <a:spcBef>
                <a:spcPts val="600"/>
              </a:spcBef>
              <a:buFont typeface="Arial,Sans-Serif" panose="020B0604020202020204" pitchFamily="34" charset="0"/>
              <a:buChar char="•"/>
            </a:pPr>
            <a:r>
              <a:rPr lang="fr-FR">
                <a:solidFill>
                  <a:schemeClr val="bg1">
                    <a:lumMod val="75000"/>
                  </a:schemeClr>
                </a:solidFill>
              </a:rPr>
              <a:t>OrmLite</a:t>
            </a:r>
            <a:endParaRPr lang="fr-FR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3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591B6-506C-3E87-5345-0A6924EA4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2075EB-F9F1-4363-78BB-C2DC02232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2" y="1089500"/>
            <a:ext cx="5389514" cy="2654238"/>
          </a:xfrm>
          <a:prstGeom prst="roundRect">
            <a:avLst>
              <a:gd name="adj" fmla="val 688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5+ (</a:t>
            </a:r>
            <a:r>
              <a:rPr lang="fr-FR" sz="2000" dirty="0" err="1"/>
              <a:t>Prev</a:t>
            </a:r>
            <a:r>
              <a:rPr lang="fr-FR" sz="2000" dirty="0"/>
              <a:t>. .NET Core)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8E58D0-C212-402B-F016-E3E4CD2BF8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944FB15-652D-0B32-C793-ED233776CD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C89B9F8-4E82-DB7C-DF68-0B5264260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noProof="0" dirty="0"/>
              <a:t>Overview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B780C4E2-B291-E284-2397-054D1CE5024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70320" y="1088690"/>
            <a:ext cx="4910454" cy="3765943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Framework </a:t>
            </a:r>
            <a:r>
              <a:rPr lang="fr-FR" sz="2000" dirty="0"/>
              <a:t>(1.0 – 4.8.1)</a:t>
            </a:r>
            <a:endParaRPr lang="fr-FR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9273DE6D-EFB1-5977-4991-89D65986E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9366229C-55C9-ABEE-C528-D4EFF33F3334}"/>
              </a:ext>
            </a:extLst>
          </p:cNvPr>
          <p:cNvSpPr txBox="1">
            <a:spLocks/>
          </p:cNvSpPr>
          <p:nvPr/>
        </p:nvSpPr>
        <p:spPr>
          <a:xfrm>
            <a:off x="4068843" y="3914454"/>
            <a:ext cx="2158873" cy="2032412"/>
          </a:xfrm>
          <a:prstGeom prst="roundRect">
            <a:avLst>
              <a:gd name="adj" fmla="val 11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ASP.NET</a:t>
            </a:r>
            <a:endParaRPr lang="fr-FR" sz="18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Blazor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ASP.NET MVC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ASP.NET Web Forms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ASP.NET Web API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ASP.NET Core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Razor Pages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D29005E5-6181-26C8-0CEB-BF4374A632BD}"/>
              </a:ext>
            </a:extLst>
          </p:cNvPr>
          <p:cNvSpPr txBox="1">
            <a:spLocks/>
          </p:cNvSpPr>
          <p:nvPr/>
        </p:nvSpPr>
        <p:spPr>
          <a:xfrm>
            <a:off x="1012905" y="2734432"/>
            <a:ext cx="1629168" cy="892606"/>
          </a:xfrm>
          <a:prstGeom prst="roundRect">
            <a:avLst>
              <a:gd name="adj" fmla="val 1545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CoreCLR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GC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8DB447AC-76D6-778D-4BCE-C5EF27A35AAC}"/>
              </a:ext>
            </a:extLst>
          </p:cNvPr>
          <p:cNvSpPr txBox="1">
            <a:spLocks/>
          </p:cNvSpPr>
          <p:nvPr/>
        </p:nvSpPr>
        <p:spPr>
          <a:xfrm>
            <a:off x="9169405" y="1570039"/>
            <a:ext cx="1968765" cy="1463040"/>
          </a:xfrm>
          <a:prstGeom prst="roundRect">
            <a:avLst>
              <a:gd name="adj" fmla="val 969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CLR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.NET Class Library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Entity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Framework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LINQ</a:t>
            </a:r>
          </a:p>
        </p:txBody>
      </p:sp>
      <p:sp>
        <p:nvSpPr>
          <p:cNvPr id="5" name="Espace réservé du texte 9">
            <a:extLst>
              <a:ext uri="{FF2B5EF4-FFF2-40B4-BE49-F238E27FC236}">
                <a16:creationId xmlns:a16="http://schemas.microsoft.com/office/drawing/2014/main" id="{43D8BBFE-1328-D20A-CE41-87FF8769945D}"/>
              </a:ext>
            </a:extLst>
          </p:cNvPr>
          <p:cNvSpPr txBox="1">
            <a:spLocks/>
          </p:cNvSpPr>
          <p:nvPr/>
        </p:nvSpPr>
        <p:spPr>
          <a:xfrm>
            <a:off x="9169405" y="3180735"/>
            <a:ext cx="1968765" cy="1497339"/>
          </a:xfrm>
          <a:prstGeom prst="roundRect">
            <a:avLst>
              <a:gd name="adj" fmla="val 969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Framework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Windows Forms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ASP.NET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WPF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WCF</a:t>
            </a:r>
          </a:p>
          <a:p>
            <a:pPr marL="287655" indent="-215900">
              <a:spcBef>
                <a:spcPts val="600"/>
              </a:spcBef>
            </a:pP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9" name="Espace réservé du texte 18">
            <a:extLst>
              <a:ext uri="{FF2B5EF4-FFF2-40B4-BE49-F238E27FC236}">
                <a16:creationId xmlns:a16="http://schemas.microsoft.com/office/drawing/2014/main" id="{4551A4CB-C9ED-C6FE-A72A-DE9DC5C85038}"/>
              </a:ext>
            </a:extLst>
          </p:cNvPr>
          <p:cNvSpPr txBox="1">
            <a:spLocks/>
          </p:cNvSpPr>
          <p:nvPr/>
        </p:nvSpPr>
        <p:spPr>
          <a:xfrm>
            <a:off x="838198" y="3914454"/>
            <a:ext cx="3068784" cy="2063338"/>
          </a:xfrm>
          <a:prstGeom prst="roundRect">
            <a:avLst>
              <a:gd name="adj" fmla="val 1159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dirty="0">
                <a:hlinkClick r:id="rId3"/>
              </a:rPr>
              <a:t>Mono</a:t>
            </a:r>
            <a:endParaRPr lang="fr-FR" dirty="0"/>
          </a:p>
          <a:p>
            <a:pPr marL="287655" indent="-215900">
              <a:spcBef>
                <a:spcPts val="600"/>
              </a:spcBef>
            </a:pPr>
            <a:r>
              <a:rPr lang="fr-FR" sz="1600" b="0" dirty="0" err="1">
                <a:solidFill>
                  <a:schemeClr val="tx2"/>
                </a:solidFill>
                <a:ea typeface="+mn-lt"/>
                <a:cs typeface="+mn-lt"/>
              </a:rPr>
              <a:t>Lightweight</a:t>
            </a:r>
            <a:r>
              <a:rPr lang="fr-FR" sz="1600" b="0" dirty="0">
                <a:solidFill>
                  <a:schemeClr val="tx2"/>
                </a:solidFill>
                <a:ea typeface="+mn-lt"/>
                <a:cs typeface="+mn-lt"/>
              </a:rPr>
              <a:t> ! =&gt; Mobile</a:t>
            </a:r>
          </a:p>
          <a:p>
            <a:pPr marL="287655" indent="-215900">
              <a:spcBef>
                <a:spcPts val="600"/>
              </a:spcBef>
            </a:pPr>
            <a:r>
              <a:rPr lang="fr-FR" sz="1600" b="0" dirty="0">
                <a:solidFill>
                  <a:schemeClr val="tx2"/>
                </a:solidFill>
                <a:ea typeface="+mn-lt"/>
                <a:cs typeface="+mn-lt"/>
              </a:rPr>
              <a:t>Xamarin (</a:t>
            </a:r>
            <a:r>
              <a:rPr lang="fr-FR" sz="1600" b="0" dirty="0" err="1">
                <a:solidFill>
                  <a:schemeClr val="tx2"/>
                </a:solidFill>
                <a:ea typeface="+mn-lt"/>
                <a:cs typeface="+mn-lt"/>
              </a:rPr>
              <a:t>Deprecated</a:t>
            </a:r>
            <a:r>
              <a:rPr lang="fr-FR" sz="16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  <a:p>
            <a:pPr marL="287655" indent="-215900">
              <a:spcBef>
                <a:spcPts val="600"/>
              </a:spcBef>
            </a:pPr>
            <a:r>
              <a:rPr lang="fr-FR" sz="1600" b="0" dirty="0" err="1">
                <a:solidFill>
                  <a:schemeClr val="tx2"/>
                </a:solidFill>
                <a:ea typeface="+mn-lt"/>
                <a:cs typeface="+mn-lt"/>
              </a:rPr>
              <a:t>Unity</a:t>
            </a:r>
            <a:r>
              <a:rPr lang="fr-FR" sz="1600" b="0" dirty="0">
                <a:solidFill>
                  <a:schemeClr val="tx2"/>
                </a:solidFill>
                <a:ea typeface="+mn-lt"/>
                <a:cs typeface="+mn-lt"/>
              </a:rPr>
              <a:t> engine </a:t>
            </a:r>
            <a:r>
              <a:rPr lang="fr-FR" sz="1600" b="0" dirty="0" err="1">
                <a:solidFill>
                  <a:schemeClr val="tx2"/>
                </a:solidFill>
                <a:ea typeface="+mn-lt"/>
                <a:cs typeface="+mn-lt"/>
              </a:rPr>
              <a:t>games</a:t>
            </a:r>
            <a:endParaRPr lang="fr-FR" sz="16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B980743-F3E5-D860-145C-A0D1C37FD8E6}"/>
              </a:ext>
            </a:extLst>
          </p:cNvPr>
          <p:cNvSpPr txBox="1">
            <a:spLocks/>
          </p:cNvSpPr>
          <p:nvPr/>
        </p:nvSpPr>
        <p:spPr>
          <a:xfrm>
            <a:off x="4277174" y="1590065"/>
            <a:ext cx="1753858" cy="1353481"/>
          </a:xfrm>
          <a:prstGeom prst="roundRect">
            <a:avLst>
              <a:gd name="adj" fmla="val 969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Framework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Windows Forms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ASP.NET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WPF</a:t>
            </a:r>
          </a:p>
        </p:txBody>
      </p:sp>
      <p:sp>
        <p:nvSpPr>
          <p:cNvPr id="12" name="Espace réservé du texte 9">
            <a:extLst>
              <a:ext uri="{FF2B5EF4-FFF2-40B4-BE49-F238E27FC236}">
                <a16:creationId xmlns:a16="http://schemas.microsoft.com/office/drawing/2014/main" id="{2B6284EF-1472-91D6-4F5D-8DE8FEF7E904}"/>
              </a:ext>
            </a:extLst>
          </p:cNvPr>
          <p:cNvSpPr txBox="1">
            <a:spLocks/>
          </p:cNvSpPr>
          <p:nvPr/>
        </p:nvSpPr>
        <p:spPr>
          <a:xfrm>
            <a:off x="6531147" y="1570039"/>
            <a:ext cx="2495654" cy="2032901"/>
          </a:xfrm>
          <a:prstGeom prst="roundRect">
            <a:avLst>
              <a:gd name="adj" fmla="val 969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 err="1"/>
              <a:t>Overview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Best for Windows Desktop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Since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2002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Legacy</a:t>
            </a:r>
          </a:p>
        </p:txBody>
      </p: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D303125A-BC6E-54A8-C5AC-D917DCBC9525}"/>
              </a:ext>
            </a:extLst>
          </p:cNvPr>
          <p:cNvSpPr txBox="1">
            <a:spLocks/>
          </p:cNvSpPr>
          <p:nvPr/>
        </p:nvSpPr>
        <p:spPr>
          <a:xfrm>
            <a:off x="6370320" y="5000006"/>
            <a:ext cx="4910454" cy="946859"/>
          </a:xfrm>
          <a:prstGeom prst="roundRect">
            <a:avLst>
              <a:gd name="adj" fmla="val 200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WPF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Windows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Presentation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Foundation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WCF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Windows Communication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Foundation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GC.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Garbage Collector</a:t>
            </a:r>
          </a:p>
        </p:txBody>
      </p:sp>
      <p:sp>
        <p:nvSpPr>
          <p:cNvPr id="21" name="Espace réservé du texte 9">
            <a:extLst>
              <a:ext uri="{FF2B5EF4-FFF2-40B4-BE49-F238E27FC236}">
                <a16:creationId xmlns:a16="http://schemas.microsoft.com/office/drawing/2014/main" id="{A8846A51-F21F-0009-C414-82C7E2233799}"/>
              </a:ext>
            </a:extLst>
          </p:cNvPr>
          <p:cNvSpPr txBox="1">
            <a:spLocks/>
          </p:cNvSpPr>
          <p:nvPr/>
        </p:nvSpPr>
        <p:spPr>
          <a:xfrm>
            <a:off x="1012905" y="1594115"/>
            <a:ext cx="1629168" cy="993478"/>
          </a:xfrm>
          <a:prstGeom prst="roundRect">
            <a:avLst>
              <a:gd name="adj" fmla="val 969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 err="1"/>
              <a:t>Overview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Multi-Platform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Ref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Implem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2" name="Espace réservé du texte 9">
            <a:extLst>
              <a:ext uri="{FF2B5EF4-FFF2-40B4-BE49-F238E27FC236}">
                <a16:creationId xmlns:a16="http://schemas.microsoft.com/office/drawing/2014/main" id="{5446B2D3-7439-7C0B-7190-746A272E53EA}"/>
              </a:ext>
            </a:extLst>
          </p:cNvPr>
          <p:cNvSpPr txBox="1">
            <a:spLocks/>
          </p:cNvSpPr>
          <p:nvPr/>
        </p:nvSpPr>
        <p:spPr>
          <a:xfrm>
            <a:off x="2802900" y="1590065"/>
            <a:ext cx="1313447" cy="1353481"/>
          </a:xfrm>
          <a:prstGeom prst="roundRect">
            <a:avLst>
              <a:gd name="adj" fmla="val 9694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 err="1"/>
              <a:t>Language</a:t>
            </a:r>
            <a:endParaRPr lang="fr-FR" sz="14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C#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F#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VB</a:t>
            </a:r>
          </a:p>
        </p:txBody>
      </p:sp>
    </p:spTree>
    <p:extLst>
      <p:ext uri="{BB962C8B-B14F-4D97-AF65-F5344CB8AC3E}">
        <p14:creationId xmlns:p14="http://schemas.microsoft.com/office/powerpoint/2010/main" val="648447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20040" lvl="3" indent="-18288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5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Concepts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79" y="2444541"/>
            <a:ext cx="2542343" cy="560832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882935" y="1450635"/>
            <a:ext cx="1315690" cy="845441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5879" y="1450635"/>
            <a:ext cx="3624349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Database, table, requête, donnée, index</a:t>
            </a:r>
          </a:p>
          <a:p>
            <a:pPr marL="320040" lvl="3" indent="-182880">
              <a:spcBef>
                <a:spcPts val="600"/>
              </a:spcBef>
            </a:pPr>
            <a:r>
              <a:rPr lang="fr-FR" sz="1400" dirty="0"/>
              <a:t>Select, </a:t>
            </a:r>
            <a:r>
              <a:rPr lang="fr-FR" sz="1400" dirty="0" err="1"/>
              <a:t>From</a:t>
            </a:r>
            <a:r>
              <a:rPr lang="fr-FR" sz="1400" dirty="0"/>
              <a:t> </a:t>
            </a:r>
            <a:r>
              <a:rPr lang="fr-FR" sz="1400" dirty="0" err="1"/>
              <a:t>Where</a:t>
            </a:r>
            <a:r>
              <a:rPr lang="fr-FR" sz="1400" dirty="0"/>
              <a:t>, </a:t>
            </a:r>
            <a:r>
              <a:rPr lang="fr-FR" sz="1400" dirty="0" err="1"/>
              <a:t>Join</a:t>
            </a:r>
            <a:r>
              <a:rPr lang="fr-FR" sz="1400" dirty="0"/>
              <a:t> </a:t>
            </a:r>
            <a:r>
              <a:rPr lang="fr-FR" sz="1400" dirty="0" err="1"/>
              <a:t>OrderBy</a:t>
            </a:r>
            <a:endParaRPr lang="fr-FR" sz="1400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444541"/>
            <a:ext cx="2325615" cy="1903900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542343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8"/>
            <a:ext cx="2081631" cy="2486022"/>
          </a:xfrm>
          <a:prstGeom prst="roundRect">
            <a:avLst>
              <a:gd name="adj" fmla="val 672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  <a:prstGeom prst="roundRect">
            <a:avLst>
              <a:gd name="adj" fmla="val 8025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6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Concepts – By Stack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.NET Blazor</a:t>
            </a:r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005968" y="1614097"/>
            <a:ext cx="2334008" cy="1579612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Middlewares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465006"/>
            <a:ext cx="2158074" cy="2556389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465006"/>
            <a:ext cx="2701877" cy="854736"/>
          </a:xfrm>
          <a:prstGeom prst="roundRect">
            <a:avLst>
              <a:gd name="adj" fmla="val 1728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67399"/>
            <a:ext cx="2683130" cy="1553996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82077"/>
            <a:ext cx="5144311" cy="2395715"/>
          </a:xfrm>
          <a:prstGeom prst="roundRect">
            <a:avLst>
              <a:gd name="adj" fmla="val 828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5BEF38-1277-C440-EDE6-76635DC2E0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7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7D827-620C-8EBA-B835-6D84462E3D7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.NET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CEE86-2B52-94DB-EFB7-62AA385D074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C5E36-DDF8-59F1-DDFE-58CF3D5AFAA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.NET Framework</a:t>
            </a:r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E6E582F-9886-3E1A-FFB6-887674AC7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Versions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0F1232D-9050-7D36-07A9-38C3C613B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7904996A-F788-CD42-D025-0137A88B785A}"/>
              </a:ext>
            </a:extLst>
          </p:cNvPr>
          <p:cNvSpPr txBox="1">
            <a:spLocks/>
          </p:cNvSpPr>
          <p:nvPr/>
        </p:nvSpPr>
        <p:spPr>
          <a:xfrm>
            <a:off x="1005968" y="1584961"/>
            <a:ext cx="4866512" cy="741679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10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TODO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C7EB3174-87F0-A1DA-E2F2-A92BF9FFAB96}"/>
              </a:ext>
            </a:extLst>
          </p:cNvPr>
          <p:cNvSpPr txBox="1">
            <a:spLocks/>
          </p:cNvSpPr>
          <p:nvPr/>
        </p:nvSpPr>
        <p:spPr>
          <a:xfrm>
            <a:off x="1005968" y="2475789"/>
            <a:ext cx="4866512" cy="65349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9</a:t>
            </a:r>
            <a:endParaRPr lang="fr-FR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TODO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5CFB10B4-1B95-65BC-E38A-7C444AE26091}"/>
              </a:ext>
            </a:extLst>
          </p:cNvPr>
          <p:cNvSpPr txBox="1">
            <a:spLocks/>
          </p:cNvSpPr>
          <p:nvPr/>
        </p:nvSpPr>
        <p:spPr>
          <a:xfrm>
            <a:off x="6271659" y="1584961"/>
            <a:ext cx="4866512" cy="1056640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4.8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Bonjour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1D749ABC-AB51-C75E-F501-32B20A57A400}"/>
              </a:ext>
            </a:extLst>
          </p:cNvPr>
          <p:cNvSpPr txBox="1">
            <a:spLocks/>
          </p:cNvSpPr>
          <p:nvPr/>
        </p:nvSpPr>
        <p:spPr>
          <a:xfrm>
            <a:off x="6271659" y="2791559"/>
            <a:ext cx="4866512" cy="1056640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4.5</a:t>
            </a:r>
            <a:endParaRPr lang="fr-FR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Implémente .NET Standard</a:t>
            </a:r>
          </a:p>
        </p:txBody>
      </p:sp>
    </p:spTree>
    <p:extLst>
      <p:ext uri="{BB962C8B-B14F-4D97-AF65-F5344CB8AC3E}">
        <p14:creationId xmlns:p14="http://schemas.microsoft.com/office/powerpoint/2010/main" val="3474201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D3A73C-30AA-F31B-6F03-4B87F10B58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8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0B158-4D1E-5D95-7F6C-20AA8331DB2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1DBC76-B682-6CB3-1D21-FB2D77834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60A40-E64C-2DA2-1A58-ADC39B5488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301383A6-D5FA-6306-2FBE-E72DC5657FE8}"/>
              </a:ext>
            </a:extLst>
          </p:cNvPr>
          <p:cNvSpPr txBox="1">
            <a:spLocks/>
          </p:cNvSpPr>
          <p:nvPr/>
        </p:nvSpPr>
        <p:spPr>
          <a:xfrm>
            <a:off x="709481" y="2551847"/>
            <a:ext cx="2064798" cy="65349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Source Code</a:t>
            </a:r>
            <a:endParaRPr lang="fr-FR" dirty="0"/>
          </a:p>
        </p:txBody>
      </p:sp>
      <p:sp>
        <p:nvSpPr>
          <p:cNvPr id="6" name="Espace réservé du texte 7">
            <a:extLst>
              <a:ext uri="{FF2B5EF4-FFF2-40B4-BE49-F238E27FC236}">
                <a16:creationId xmlns:a16="http://schemas.microsoft.com/office/drawing/2014/main" id="{04FC117B-0DAE-6C54-EBBE-FB3F33D9F577}"/>
              </a:ext>
            </a:extLst>
          </p:cNvPr>
          <p:cNvSpPr txBox="1">
            <a:spLocks/>
          </p:cNvSpPr>
          <p:nvPr/>
        </p:nvSpPr>
        <p:spPr>
          <a:xfrm>
            <a:off x="4031202" y="2151442"/>
            <a:ext cx="2064798" cy="65349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CIL</a:t>
            </a:r>
            <a:endParaRPr lang="fr-FR" dirty="0"/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8495C078-7A09-085D-1728-21B2F4A097D6}"/>
              </a:ext>
            </a:extLst>
          </p:cNvPr>
          <p:cNvSpPr txBox="1">
            <a:spLocks/>
          </p:cNvSpPr>
          <p:nvPr/>
        </p:nvSpPr>
        <p:spPr>
          <a:xfrm>
            <a:off x="4031202" y="2952253"/>
            <a:ext cx="2064798" cy="65349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 err="1"/>
              <a:t>MetaData</a:t>
            </a:r>
            <a:endParaRPr lang="fr-FR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F5F2DA0-73D2-F219-913E-B108D89DC06B}"/>
              </a:ext>
            </a:extLst>
          </p:cNvPr>
          <p:cNvSpPr/>
          <p:nvPr/>
        </p:nvSpPr>
        <p:spPr>
          <a:xfrm>
            <a:off x="2833318" y="2628189"/>
            <a:ext cx="1138844" cy="4738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90321B46-A217-155B-C71B-8ECCF73688DA}"/>
              </a:ext>
            </a:extLst>
          </p:cNvPr>
          <p:cNvSpPr txBox="1">
            <a:spLocks/>
          </p:cNvSpPr>
          <p:nvPr/>
        </p:nvSpPr>
        <p:spPr>
          <a:xfrm>
            <a:off x="2774279" y="3165544"/>
            <a:ext cx="1138845" cy="52691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Compilation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AOT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0743B595-FEF1-451C-155C-70AF47958BA8}"/>
              </a:ext>
            </a:extLst>
          </p:cNvPr>
          <p:cNvSpPr txBox="1">
            <a:spLocks/>
          </p:cNvSpPr>
          <p:nvPr/>
        </p:nvSpPr>
        <p:spPr>
          <a:xfrm>
            <a:off x="6380569" y="3120225"/>
            <a:ext cx="1898306" cy="1144203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.NET JIT compiler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Or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Ngen.exe (.NET Fram)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400" b="0" dirty="0">
                <a:solidFill>
                  <a:schemeClr val="tx2"/>
                </a:solidFill>
              </a:rPr>
              <a:t>Crossgen2 (.NET6+)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32438B6-7717-1404-8561-A34124174E55}"/>
              </a:ext>
            </a:extLst>
          </p:cNvPr>
          <p:cNvSpPr/>
          <p:nvPr/>
        </p:nvSpPr>
        <p:spPr>
          <a:xfrm>
            <a:off x="6155039" y="2641680"/>
            <a:ext cx="2064797" cy="4738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AD3AC3D7-41C2-1C0B-9CB7-DADD0ED56130}"/>
              </a:ext>
            </a:extLst>
          </p:cNvPr>
          <p:cNvSpPr txBox="1">
            <a:spLocks/>
          </p:cNvSpPr>
          <p:nvPr/>
        </p:nvSpPr>
        <p:spPr>
          <a:xfrm>
            <a:off x="8278878" y="2500143"/>
            <a:ext cx="2638976" cy="729916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Native Code</a:t>
            </a:r>
          </a:p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Target Machine Archi</a:t>
            </a:r>
            <a:endParaRPr lang="fr-FR" dirty="0"/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F92F5F7D-84A7-ADF1-D278-EB8BAD3B3939}"/>
              </a:ext>
            </a:extLst>
          </p:cNvPr>
          <p:cNvSpPr txBox="1">
            <a:spLocks/>
          </p:cNvSpPr>
          <p:nvPr/>
        </p:nvSpPr>
        <p:spPr>
          <a:xfrm>
            <a:off x="3913124" y="1745673"/>
            <a:ext cx="2335276" cy="2012472"/>
          </a:xfrm>
          <a:prstGeom prst="roundRect">
            <a:avLst>
              <a:gd name="adj" fmla="val 1368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800" dirty="0"/>
              <a:t>Portable Exe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44998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9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1699</TotalTime>
  <Words>1447</Words>
  <Application>Microsoft Office PowerPoint</Application>
  <PresentationFormat>Widescreen</PresentationFormat>
  <Paragraphs>444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Allumi Ptf</vt:lpstr>
      <vt:lpstr>Arial,Sans-Serif</vt:lpstr>
      <vt:lpstr>Arial</vt:lpstr>
      <vt:lpstr>Calibri</vt:lpstr>
      <vt:lpstr>Roboto Mono</vt:lpstr>
      <vt:lpstr>KGT_PPT_Theme_New</vt:lpstr>
      <vt:lpstr>Technology</vt:lpstr>
      <vt:lpstr>Sommaire</vt:lpstr>
      <vt:lpstr>.NET</vt:lpstr>
      <vt:lpstr>Overview</vt:lpstr>
      <vt:lpstr>Concepts</vt:lpstr>
      <vt:lpstr>Concepts – By Stack</vt:lpstr>
      <vt:lpstr>Versions</vt:lpstr>
      <vt:lpstr>PowerPoint Presentation</vt:lpstr>
      <vt:lpstr>Packages</vt:lpstr>
      <vt:lpstr>Angular</vt:lpstr>
      <vt:lpstr>Overview</vt:lpstr>
      <vt:lpstr>Concepts</vt:lpstr>
      <vt:lpstr>Versions</vt:lpstr>
      <vt:lpstr>Web Component</vt:lpstr>
      <vt:lpstr>Reactive - RxJS | NgRx</vt:lpstr>
      <vt:lpstr>Web</vt:lpstr>
      <vt:lpstr>HTML </vt:lpstr>
      <vt:lpstr>CSS </vt:lpstr>
      <vt:lpstr>Javascript &amp; Typescript  </vt:lpstr>
      <vt:lpstr>PowerPoint Presentation</vt:lpstr>
      <vt:lpstr>Technologie Envisageables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1107</cp:revision>
  <dcterms:created xsi:type="dcterms:W3CDTF">2021-05-30T21:09:19Z</dcterms:created>
  <dcterms:modified xsi:type="dcterms:W3CDTF">2025-04-03T21:22:01Z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